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71" r:id="rId3"/>
    <p:sldId id="292" r:id="rId4"/>
    <p:sldId id="263" r:id="rId5"/>
    <p:sldId id="274" r:id="rId6"/>
    <p:sldId id="259" r:id="rId7"/>
    <p:sldId id="282" r:id="rId8"/>
    <p:sldId id="275" r:id="rId9"/>
    <p:sldId id="286" r:id="rId10"/>
    <p:sldId id="285" r:id="rId11"/>
    <p:sldId id="288" r:id="rId12"/>
    <p:sldId id="287" r:id="rId13"/>
    <p:sldId id="276" r:id="rId14"/>
    <p:sldId id="278" r:id="rId15"/>
    <p:sldId id="289" r:id="rId16"/>
    <p:sldId id="293" r:id="rId17"/>
    <p:sldId id="294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5503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0236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4457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9032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11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069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19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079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790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179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724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A1B4E-AD10-4E85-BDB6-2102095510C6}" type="datetimeFigureOut">
              <a:rPr lang="fr-CA" smtClean="0"/>
              <a:t>2018-01-16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93AF8-5EBE-4614-ACAF-CD3A486295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212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canchild.ca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CA" sz="2800" dirty="0" smtClean="0"/>
          </a:p>
          <a:p>
            <a:r>
              <a:rPr lang="fr-CA" sz="1800" dirty="0" smtClean="0"/>
              <a:t>par</a:t>
            </a:r>
          </a:p>
          <a:p>
            <a:r>
              <a:rPr lang="fr-CA" sz="2800" dirty="0" smtClean="0"/>
              <a:t>Sylvie Janelle, erg., </a:t>
            </a:r>
            <a:r>
              <a:rPr lang="fr-CA" sz="2800" dirty="0" err="1" smtClean="0"/>
              <a:t>M.Sc</a:t>
            </a:r>
            <a:r>
              <a:rPr lang="fr-CA" sz="2800" dirty="0" smtClean="0"/>
              <a:t>.</a:t>
            </a:r>
          </a:p>
          <a:p>
            <a:r>
              <a:rPr lang="fr-CA" sz="2800" dirty="0" smtClean="0"/>
              <a:t>Ergothérapeute</a:t>
            </a:r>
            <a:endParaRPr lang="fr-CA" sz="2800" dirty="0"/>
          </a:p>
        </p:txBody>
      </p:sp>
      <p:pic>
        <p:nvPicPr>
          <p:cNvPr id="4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561" y="4828360"/>
            <a:ext cx="305397" cy="46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/>
          <p:cNvSpPr/>
          <p:nvPr/>
        </p:nvSpPr>
        <p:spPr>
          <a:xfrm>
            <a:off x="683568" y="1844824"/>
            <a:ext cx="763284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fr-CA" sz="3200" b="1" dirty="0" smtClean="0"/>
              <a:t>Services d’ergothérapie</a:t>
            </a:r>
          </a:p>
          <a:p>
            <a:pPr algn="ctr"/>
            <a:r>
              <a:rPr lang="fr-CA" sz="3200" b="1" dirty="0"/>
              <a:t>p</a:t>
            </a:r>
            <a:r>
              <a:rPr lang="fr-CA" sz="3200" b="1" dirty="0" smtClean="0"/>
              <a:t>our les 0 – 18 ans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406027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6093296"/>
            <a:ext cx="7869560" cy="490066"/>
          </a:xfrm>
        </p:spPr>
        <p:txBody>
          <a:bodyPr>
            <a:normAutofit/>
          </a:bodyPr>
          <a:lstStyle/>
          <a:p>
            <a:pPr algn="l"/>
            <a:r>
              <a:rPr lang="en-CA" sz="1000" dirty="0" smtClean="0"/>
              <a:t>Reference : Cahill</a:t>
            </a:r>
            <a:r>
              <a:rPr lang="en-CA" sz="1000" dirty="0"/>
              <a:t>, S. (2010</a:t>
            </a:r>
            <a:r>
              <a:rPr lang="en-CA" sz="1000" dirty="0" smtClean="0"/>
              <a:t>).</a:t>
            </a:r>
            <a:endParaRPr lang="en-CA" sz="1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476672"/>
            <a:ext cx="7920880" cy="4896544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1500" b="1" dirty="0" smtClean="0"/>
              <a:t>LES RECOMMANDATIONS DE L’ERGOTHÉRAPEUTE, en milieu scolaire, se rapportent souvent à :</a:t>
            </a:r>
            <a:endParaRPr lang="fr-FR" sz="1500" b="1" dirty="0"/>
          </a:p>
          <a:p>
            <a:pPr lvl="1" algn="just">
              <a:spcAft>
                <a:spcPts val="600"/>
              </a:spcAft>
            </a:pPr>
            <a:r>
              <a:rPr lang="fr-FR" sz="1500" dirty="0" smtClean="0"/>
              <a:t>Des </a:t>
            </a:r>
            <a:r>
              <a:rPr lang="fr-FR" sz="1500" dirty="0"/>
              <a:t>adaptations de tâches</a:t>
            </a:r>
          </a:p>
          <a:p>
            <a:pPr lvl="1" algn="just">
              <a:spcAft>
                <a:spcPts val="600"/>
              </a:spcAft>
            </a:pPr>
            <a:r>
              <a:rPr lang="fr-FR" sz="1500" dirty="0" smtClean="0"/>
              <a:t>Des modifications </a:t>
            </a:r>
            <a:r>
              <a:rPr lang="fr-FR" sz="1500" dirty="0"/>
              <a:t>de </a:t>
            </a:r>
            <a:r>
              <a:rPr lang="fr-FR" sz="1500" dirty="0" smtClean="0"/>
              <a:t>tâches</a:t>
            </a:r>
            <a:endParaRPr lang="fr-FR" sz="1500" dirty="0"/>
          </a:p>
          <a:p>
            <a:pPr lvl="1" algn="just">
              <a:spcAft>
                <a:spcPts val="600"/>
              </a:spcAft>
            </a:pPr>
            <a:r>
              <a:rPr lang="fr-FR" sz="1500" dirty="0" smtClean="0"/>
              <a:t>Des aides techniques pour </a:t>
            </a:r>
            <a:r>
              <a:rPr lang="fr-FR" sz="1500" dirty="0"/>
              <a:t>optimiser les performances de l'élève en milieu scolaire</a:t>
            </a:r>
          </a:p>
          <a:p>
            <a:pPr marL="0" indent="0">
              <a:buNone/>
            </a:pPr>
            <a:endParaRPr lang="fr-FR" sz="1500" dirty="0" smtClean="0"/>
          </a:p>
          <a:p>
            <a:pPr marL="0" indent="0">
              <a:buNone/>
            </a:pPr>
            <a:r>
              <a:rPr lang="fr-FR" sz="1500" b="1" dirty="0" smtClean="0"/>
              <a:t>Par </a:t>
            </a:r>
            <a:r>
              <a:rPr lang="fr-FR" sz="1500" b="1" dirty="0"/>
              <a:t>exemple, les services d'intervention en ergothérapie peuvent comprendre</a:t>
            </a:r>
            <a:r>
              <a:rPr lang="fr-FR" sz="1500" b="1" dirty="0" smtClean="0"/>
              <a:t>: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des devoirs de l'étudiant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</a:t>
            </a:r>
            <a:r>
              <a:rPr lang="fr-FR" sz="1500" dirty="0"/>
              <a:t>aux outils et matériaux utilisés lors des </a:t>
            </a:r>
            <a:r>
              <a:rPr lang="fr-FR" sz="1500" dirty="0" smtClean="0"/>
              <a:t>devoirs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 </a:t>
            </a:r>
            <a:r>
              <a:rPr lang="fr-FR" sz="1500" dirty="0"/>
              <a:t>la façon dont l'élève utilise </a:t>
            </a:r>
            <a:r>
              <a:rPr lang="fr-FR" sz="1500" dirty="0" smtClean="0"/>
              <a:t>les </a:t>
            </a:r>
            <a:r>
              <a:rPr lang="fr-FR" sz="1500" dirty="0"/>
              <a:t>outils et </a:t>
            </a:r>
            <a:r>
              <a:rPr lang="fr-FR" sz="1500" dirty="0" smtClean="0"/>
              <a:t>le </a:t>
            </a:r>
            <a:r>
              <a:rPr lang="fr-FR" sz="1500" dirty="0"/>
              <a:t>matériel pour </a:t>
            </a:r>
            <a:r>
              <a:rPr lang="fr-FR" sz="1500" dirty="0" smtClean="0"/>
              <a:t>compléter ses devoirs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 la </a:t>
            </a:r>
            <a:r>
              <a:rPr lang="fr-FR" sz="1500" dirty="0"/>
              <a:t>façon dont </a:t>
            </a:r>
            <a:r>
              <a:rPr lang="fr-FR" sz="1500" dirty="0" smtClean="0"/>
              <a:t>l'élève fait </a:t>
            </a:r>
            <a:r>
              <a:rPr lang="fr-FR" sz="1500" dirty="0"/>
              <a:t>ses </a:t>
            </a:r>
            <a:r>
              <a:rPr lang="fr-FR" sz="1500" dirty="0" smtClean="0"/>
              <a:t>devoirs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des interactions enseignant-élève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 </a:t>
            </a:r>
            <a:r>
              <a:rPr lang="fr-FR" sz="1500" dirty="0"/>
              <a:t>l'environnement </a:t>
            </a:r>
            <a:r>
              <a:rPr lang="fr-FR" sz="1500" dirty="0" smtClean="0"/>
              <a:t>physique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des </a:t>
            </a:r>
            <a:r>
              <a:rPr lang="fr-FR" sz="1500" dirty="0"/>
              <a:t>mécanismes de communication entre la maison et </a:t>
            </a:r>
            <a:r>
              <a:rPr lang="fr-FR" sz="1500" dirty="0" smtClean="0"/>
              <a:t>l'école</a:t>
            </a:r>
          </a:p>
          <a:p>
            <a:pPr>
              <a:lnSpc>
                <a:spcPct val="160000"/>
              </a:lnSpc>
            </a:pPr>
            <a:r>
              <a:rPr lang="fr-FR" sz="1500" dirty="0" smtClean="0"/>
              <a:t>Ajustements de </a:t>
            </a:r>
            <a:r>
              <a:rPr lang="fr-FR" sz="1500" dirty="0"/>
              <a:t>l'environnement social</a:t>
            </a:r>
          </a:p>
        </p:txBody>
      </p:sp>
    </p:spTree>
    <p:extLst>
      <p:ext uri="{BB962C8B-B14F-4D97-AF65-F5344CB8AC3E}">
        <p14:creationId xmlns:p14="http://schemas.microsoft.com/office/powerpoint/2010/main" val="5282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5184576" cy="1512168"/>
          </a:xfrm>
        </p:spPr>
        <p:txBody>
          <a:bodyPr>
            <a:normAutofit fontScale="90000"/>
          </a:bodyPr>
          <a:lstStyle/>
          <a:p>
            <a: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ÉTUDE DE RECHERCHE CANADIENNE</a:t>
            </a:r>
            <a:r>
              <a:rPr lang="fr-FR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:</a:t>
            </a:r>
            <a:br>
              <a:rPr lang="fr-FR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FR" sz="1600" b="1" dirty="0" smtClean="0"/>
              <a:t>Résultats </a:t>
            </a:r>
            <a:r>
              <a:rPr lang="fr-FR" sz="1600" b="1" dirty="0"/>
              <a:t>de l'application du modèle</a:t>
            </a:r>
            <a:r>
              <a:rPr lang="fr-FR" sz="1600" b="1" i="1" dirty="0"/>
              <a:t> Partenariat pour le changement (P4C)</a:t>
            </a:r>
            <a:r>
              <a:rPr lang="fr-FR" sz="1600" b="1" dirty="0"/>
              <a:t> dans d</a:t>
            </a:r>
            <a:r>
              <a:rPr lang="fr-FR" sz="1600" b="1" dirty="0" smtClean="0"/>
              <a:t>es </a:t>
            </a:r>
            <a:r>
              <a:rPr lang="fr-FR" sz="1600" b="1" dirty="0"/>
              <a:t>écoles </a:t>
            </a:r>
            <a:r>
              <a:rPr lang="fr-FR" sz="1600" b="1" dirty="0" smtClean="0"/>
              <a:t>en Ontario </a:t>
            </a:r>
            <a:r>
              <a:rPr lang="fr-FR" sz="1600" b="1" dirty="0"/>
              <a:t>afin d'offrir du </a:t>
            </a:r>
            <a:r>
              <a:rPr lang="fr-FR" sz="1600" b="1" dirty="0" smtClean="0"/>
              <a:t/>
            </a:r>
            <a:br>
              <a:rPr lang="fr-FR" sz="1600" b="1" dirty="0" smtClean="0"/>
            </a:br>
            <a:r>
              <a:rPr lang="fr-FR" sz="1600" b="1" dirty="0" smtClean="0"/>
              <a:t>SOUTIEN À TOUS LES ÉLÈVES DANS LE BESOIN</a:t>
            </a:r>
            <a:endParaRPr lang="en-CA" sz="1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4268" y="1994312"/>
            <a:ext cx="8229600" cy="4819064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1600" b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4300" b="1" dirty="0" smtClean="0"/>
              <a:t>BUT </a:t>
            </a:r>
            <a:r>
              <a:rPr lang="fr-FR" sz="4300" b="1" dirty="0"/>
              <a:t>DU PROJET: renforcer les capacités des enseignants, du personnel scolaire et des parents afin qu'ils puissent soutenir les </a:t>
            </a:r>
            <a:r>
              <a:rPr lang="fr-FR" sz="4300" b="1" dirty="0" smtClean="0"/>
              <a:t>élèves </a:t>
            </a:r>
            <a:r>
              <a:rPr lang="fr-FR" sz="4300" b="1" dirty="0"/>
              <a:t>ayant des difficultés de coordination dans leur participation, leur apprentissage et leur développement</a:t>
            </a:r>
            <a:r>
              <a:rPr lang="fr-FR" sz="4300" b="1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fr-FR" sz="4300" b="1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4300" b="1" dirty="0" smtClean="0"/>
              <a:t>Dans </a:t>
            </a:r>
            <a:r>
              <a:rPr lang="fr-FR" sz="4300" b="1" dirty="0"/>
              <a:t>le projet P4C, le rôle des ergothérapeutes dans les écoles était de: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/>
              <a:t>IDENTIFIER: aider les enseignants à identifier les </a:t>
            </a:r>
            <a:r>
              <a:rPr lang="fr-FR" sz="4300" dirty="0" smtClean="0"/>
              <a:t>élèves </a:t>
            </a:r>
            <a:r>
              <a:rPr lang="fr-FR" sz="4300" dirty="0"/>
              <a:t>présentant </a:t>
            </a:r>
            <a:r>
              <a:rPr lang="fr-FR" sz="4300" dirty="0" smtClean="0"/>
              <a:t>des difficultés de coordination et </a:t>
            </a:r>
            <a:r>
              <a:rPr lang="fr-FR" sz="4300" dirty="0"/>
              <a:t>ceux à risque;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/>
              <a:t>ADAPT: adapter le mobilier de la salle de classe, les espaces de travail, les outils et le matériel;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/>
              <a:t>COLLABORER: travailler avec l'enseignant pour tester et </a:t>
            </a:r>
            <a:r>
              <a:rPr lang="fr-FR" sz="4300" dirty="0" smtClean="0"/>
              <a:t>faire un suivi des </a:t>
            </a:r>
            <a:r>
              <a:rPr lang="fr-FR" sz="4300" dirty="0"/>
              <a:t>stratégies d'apprentissage;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 smtClean="0"/>
              <a:t>DÉMONTRER: agir comme modèle pour démontrer des </a:t>
            </a:r>
            <a:r>
              <a:rPr lang="fr-FR" sz="4300" dirty="0"/>
              <a:t>stratégies et des techniques pour les enseignants avec un </a:t>
            </a:r>
            <a:r>
              <a:rPr lang="fr-FR" sz="4300" dirty="0" smtClean="0"/>
              <a:t>élève, </a:t>
            </a:r>
            <a:r>
              <a:rPr lang="fr-FR" sz="4300" dirty="0"/>
              <a:t>ou un groupe </a:t>
            </a:r>
            <a:r>
              <a:rPr lang="fr-FR" sz="4300" dirty="0" smtClean="0"/>
              <a:t>d'élèves </a:t>
            </a:r>
            <a:r>
              <a:rPr lang="fr-FR" sz="4300" dirty="0"/>
              <a:t>ou la classe entière;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/>
              <a:t>ÉDUQUER: partager des informations et des ressources avec les familles et avec les enseignants (par exemple, fournir de brefs ateliers aux enseignants à l'heure du </a:t>
            </a:r>
            <a:r>
              <a:rPr lang="fr-FR" sz="4300" dirty="0" smtClean="0"/>
              <a:t>repas sur </a:t>
            </a:r>
            <a:r>
              <a:rPr lang="fr-FR" sz="4300" dirty="0"/>
              <a:t>des sujets choisis par eux);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4300" dirty="0"/>
              <a:t>OFFICIER DE LIAISON: être en contact avec le personnel ressource de l'école et faire le lien entre le système d'éducation et le système de santé.</a:t>
            </a:r>
            <a:r>
              <a:rPr lang="en-CA" sz="4300" dirty="0" smtClean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CA" sz="43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CA" sz="3100" dirty="0" smtClean="0"/>
              <a:t>Reference: </a:t>
            </a:r>
            <a:r>
              <a:rPr lang="en-CA" sz="3100" dirty="0"/>
              <a:t>Campbell, </a:t>
            </a:r>
            <a:r>
              <a:rPr lang="en-CA" sz="3100" dirty="0" smtClean="0"/>
              <a:t>W. et al. (</a:t>
            </a:r>
            <a:r>
              <a:rPr lang="en-CA" sz="3100" dirty="0"/>
              <a:t>2012). </a:t>
            </a:r>
            <a:r>
              <a:rPr lang="en-CA" sz="3100" dirty="0" smtClean="0"/>
              <a:t>Le diagram ci-haut </a:t>
            </a:r>
            <a:r>
              <a:rPr lang="en-CA" sz="3100" dirty="0" err="1" smtClean="0"/>
              <a:t>est</a:t>
            </a:r>
            <a:r>
              <a:rPr lang="en-CA" sz="3100" dirty="0" smtClean="0"/>
              <a:t> </a:t>
            </a:r>
            <a:r>
              <a:rPr lang="en-CA" sz="3100" dirty="0" err="1" smtClean="0"/>
              <a:t>tiré</a:t>
            </a:r>
            <a:r>
              <a:rPr lang="en-CA" sz="3100" dirty="0" smtClean="0"/>
              <a:t> du site Web: </a:t>
            </a:r>
            <a:r>
              <a:rPr lang="en-CA" sz="3100" dirty="0">
                <a:hlinkClick r:id="rId2"/>
              </a:rPr>
              <a:t>www.canchild.ca</a:t>
            </a:r>
            <a:endParaRPr lang="en-CA" sz="3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CA" sz="1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6120"/>
            <a:ext cx="216024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34268" y="194112"/>
            <a:ext cx="8208912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420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5589240"/>
            <a:ext cx="8136904" cy="864096"/>
          </a:xfrm>
        </p:spPr>
        <p:txBody>
          <a:bodyPr>
            <a:normAutofit/>
          </a:bodyPr>
          <a:lstStyle/>
          <a:p>
            <a:pPr algn="l"/>
            <a:r>
              <a:rPr lang="en-CA" sz="1300" dirty="0" err="1" smtClean="0"/>
              <a:t>Traduction</a:t>
            </a:r>
            <a:r>
              <a:rPr lang="en-CA" sz="1300" dirty="0" smtClean="0"/>
              <a:t> libre</a:t>
            </a:r>
            <a:r>
              <a:rPr lang="en-CA" sz="1300" dirty="0" smtClean="0">
                <a:solidFill>
                  <a:srgbClr val="FF0000"/>
                </a:solidFill>
              </a:rPr>
              <a:t>:   La collaboration </a:t>
            </a:r>
            <a:r>
              <a:rPr lang="fr-CA" sz="1300" dirty="0" smtClean="0"/>
              <a:t>exige </a:t>
            </a:r>
            <a:r>
              <a:rPr lang="fr-FR" sz="1300" dirty="0" smtClean="0"/>
              <a:t>l'effort </a:t>
            </a:r>
            <a:r>
              <a:rPr lang="fr-FR" sz="1300" dirty="0"/>
              <a:t>coordonné et proactif d'une équipe d'aviron, où chaque </a:t>
            </a:r>
            <a:r>
              <a:rPr lang="fr-FR" sz="1300" dirty="0" smtClean="0"/>
              <a:t>personne rame </a:t>
            </a:r>
            <a:r>
              <a:rPr lang="fr-FR" sz="1300" dirty="0"/>
              <a:t>dans la </a:t>
            </a:r>
            <a:r>
              <a:rPr lang="fr-FR" sz="1300" dirty="0" smtClean="0"/>
              <a:t>même </a:t>
            </a:r>
            <a:r>
              <a:rPr lang="fr-FR" sz="1300" dirty="0"/>
              <a:t>direction, </a:t>
            </a:r>
            <a:r>
              <a:rPr lang="fr-FR" sz="1300" dirty="0" smtClean="0"/>
              <a:t>modulant </a:t>
            </a:r>
            <a:r>
              <a:rPr lang="fr-FR" sz="1300" dirty="0"/>
              <a:t>leurs coups pour atteindre un but commun</a:t>
            </a:r>
            <a:r>
              <a:rPr lang="fr-FR" sz="1300" dirty="0" smtClean="0"/>
              <a:t>.</a:t>
            </a:r>
            <a:r>
              <a:rPr lang="fr-FR" sz="1050" dirty="0" smtClean="0"/>
              <a:t/>
            </a:r>
            <a:br>
              <a:rPr lang="fr-FR" sz="1050" dirty="0" smtClean="0"/>
            </a:br>
            <a:r>
              <a:rPr lang="en-CA" sz="900" dirty="0" smtClean="0"/>
              <a:t/>
            </a:r>
            <a:br>
              <a:rPr lang="en-CA" sz="900" dirty="0" smtClean="0"/>
            </a:br>
            <a:r>
              <a:rPr lang="en-CA" sz="1100" dirty="0" smtClean="0"/>
              <a:t>Reference - image : Asher, A. (2010).</a:t>
            </a:r>
            <a:endParaRPr lang="en-CA" sz="1100" dirty="0"/>
          </a:p>
        </p:txBody>
      </p:sp>
      <p:pic>
        <p:nvPicPr>
          <p:cNvPr id="1028" name="Picture 4" descr="D:\Mes documents_JED\OEQ-FORMATRICE\Powerpoint\IMAGES-pour-powerpoint\2012_10_31\IMG-OTpractice, aug2010-bo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70288"/>
            <a:ext cx="864096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683568" y="692696"/>
            <a:ext cx="7560840" cy="2962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500" dirty="0"/>
              <a:t>Une étude (</a:t>
            </a:r>
            <a:r>
              <a:rPr lang="fr-FR" sz="1500" dirty="0" err="1"/>
              <a:t>Sayers</a:t>
            </a:r>
            <a:r>
              <a:rPr lang="fr-FR" sz="1500" dirty="0"/>
              <a:t>, 2008) examinant 10 articles de recherche sur le sujet de l'intervention de l'ergothérapie en utilisant une </a:t>
            </a:r>
            <a:r>
              <a:rPr lang="fr-FR" sz="1500" dirty="0">
                <a:solidFill>
                  <a:srgbClr val="FF0000"/>
                </a:solidFill>
              </a:rPr>
              <a:t>approche de collaboration entre l'ergothérapeute et les enseignants en milieu scolaire</a:t>
            </a:r>
            <a:r>
              <a:rPr lang="fr-FR" sz="1500" dirty="0"/>
              <a:t> a conclu ce qui suit:</a:t>
            </a:r>
          </a:p>
          <a:p>
            <a:pPr algn="just"/>
            <a:endParaRPr lang="fr-FR" sz="1500" dirty="0" smtClean="0"/>
          </a:p>
          <a:p>
            <a:pPr algn="just">
              <a:lnSpc>
                <a:spcPct val="150000"/>
              </a:lnSpc>
            </a:pPr>
            <a:r>
              <a:rPr lang="fr-FR" sz="1500" dirty="0" smtClean="0"/>
              <a:t>«</a:t>
            </a:r>
            <a:r>
              <a:rPr lang="fr-FR" sz="1500" dirty="0"/>
              <a:t>Il semble qu'une approche collaborative de la prestation de services puisse être aussi efficace pour </a:t>
            </a:r>
            <a:r>
              <a:rPr lang="fr-FR" sz="1500" dirty="0" smtClean="0"/>
              <a:t>améliorer </a:t>
            </a:r>
            <a:r>
              <a:rPr lang="fr-FR" sz="1500" dirty="0"/>
              <a:t>le rendement des élèves que la prestation directe de 1: 1 et la prestation de services en petits </a:t>
            </a:r>
            <a:r>
              <a:rPr lang="fr-FR" sz="1500" dirty="0" smtClean="0"/>
              <a:t>groupes</a:t>
            </a:r>
            <a:r>
              <a:rPr lang="fr-FR" sz="1500" dirty="0"/>
              <a:t>. Cependant, les enseignants déclarent une </a:t>
            </a:r>
            <a:r>
              <a:rPr lang="fr-FR" sz="1500" dirty="0">
                <a:solidFill>
                  <a:srgbClr val="FF0000"/>
                </a:solidFill>
              </a:rPr>
              <a:t>plus grande satisfaction </a:t>
            </a:r>
            <a:r>
              <a:rPr lang="fr-FR" sz="1500" dirty="0"/>
              <a:t>à l'égard des services et une </a:t>
            </a:r>
            <a:r>
              <a:rPr lang="fr-FR" sz="1500" dirty="0" smtClean="0">
                <a:solidFill>
                  <a:srgbClr val="FF0000"/>
                </a:solidFill>
              </a:rPr>
              <a:t>meilleure </a:t>
            </a:r>
            <a:r>
              <a:rPr lang="fr-FR" sz="1500" dirty="0">
                <a:solidFill>
                  <a:srgbClr val="FF0000"/>
                </a:solidFill>
              </a:rPr>
              <a:t>mise en œuvre </a:t>
            </a:r>
            <a:r>
              <a:rPr lang="fr-FR" sz="1500" dirty="0"/>
              <a:t>des suggestions des thérapeutes lorsque des </a:t>
            </a:r>
            <a:r>
              <a:rPr lang="fr-FR" sz="1500" dirty="0" smtClean="0"/>
              <a:t>services en classe ont été fournis (traduction libre, p. 170) »</a:t>
            </a:r>
          </a:p>
          <a:p>
            <a:pPr algn="just"/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02389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2420888"/>
            <a:ext cx="7848872" cy="41044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CA" sz="2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A) Les services d’ergothérapie en milieu scolaire:</a:t>
            </a:r>
          </a:p>
          <a:p>
            <a:pPr marL="0" indent="0" algn="just">
              <a:buNone/>
            </a:pPr>
            <a:endParaRPr lang="en-CA" sz="1200" b="1" dirty="0"/>
          </a:p>
          <a:p>
            <a:pPr algn="just">
              <a:buFont typeface="+mj-lt"/>
              <a:buAutoNum type="arabicPeriod"/>
            </a:pPr>
            <a:r>
              <a:rPr lang="fr-FR" sz="1500" dirty="0" smtClean="0"/>
              <a:t>Permettent </a:t>
            </a:r>
            <a:r>
              <a:rPr lang="fr-FR" sz="1500" dirty="0"/>
              <a:t>une vision plus positive de </a:t>
            </a:r>
            <a:r>
              <a:rPr lang="fr-FR" sz="1500" dirty="0" smtClean="0"/>
              <a:t>l'élève </a:t>
            </a:r>
            <a:r>
              <a:rPr lang="fr-FR" sz="1500" dirty="0"/>
              <a:t>et </a:t>
            </a:r>
            <a:r>
              <a:rPr lang="fr-FR" sz="1500" dirty="0" smtClean="0"/>
              <a:t>fournissent </a:t>
            </a:r>
            <a:r>
              <a:rPr lang="fr-FR" sz="1500" dirty="0"/>
              <a:t>une base pour développer de nouvelles stratégies pédagogiques </a:t>
            </a:r>
            <a:r>
              <a:rPr lang="fr-FR" sz="1500" dirty="0" smtClean="0"/>
              <a:t>et/ou </a:t>
            </a:r>
            <a:r>
              <a:rPr lang="fr-FR" sz="1500" dirty="0"/>
              <a:t>parentales plus efficaces</a:t>
            </a:r>
          </a:p>
          <a:p>
            <a:pPr algn="just">
              <a:buFont typeface="+mj-lt"/>
              <a:buAutoNum type="arabicPeriod"/>
            </a:pPr>
            <a:endParaRPr lang="fr-FR" sz="1500" dirty="0"/>
          </a:p>
          <a:p>
            <a:pPr algn="just">
              <a:buFont typeface="+mj-lt"/>
              <a:buAutoNum type="arabicPeriod"/>
            </a:pPr>
            <a:r>
              <a:rPr lang="fr-FR" sz="1500" dirty="0" smtClean="0"/>
              <a:t>Améliorent </a:t>
            </a:r>
            <a:r>
              <a:rPr lang="fr-FR" sz="1500" dirty="0"/>
              <a:t>le taux de changement de la </a:t>
            </a:r>
            <a:r>
              <a:rPr lang="fr-FR" sz="1500" dirty="0" smtClean="0"/>
              <a:t>performance au niveau scolaire </a:t>
            </a:r>
            <a:r>
              <a:rPr lang="fr-FR" sz="1500" dirty="0"/>
              <a:t>pour les </a:t>
            </a:r>
            <a:r>
              <a:rPr lang="fr-FR" sz="1500" dirty="0" smtClean="0"/>
              <a:t>élèves </a:t>
            </a:r>
            <a:r>
              <a:rPr lang="fr-FR" sz="1500" dirty="0"/>
              <a:t>recevant des services</a:t>
            </a:r>
          </a:p>
          <a:p>
            <a:pPr algn="just">
              <a:buFont typeface="+mj-lt"/>
              <a:buAutoNum type="arabicPeriod"/>
            </a:pPr>
            <a:endParaRPr lang="fr-FR" sz="1500" dirty="0"/>
          </a:p>
          <a:p>
            <a:pPr algn="just">
              <a:buFont typeface="+mj-lt"/>
              <a:buAutoNum type="arabicPeriod"/>
            </a:pPr>
            <a:r>
              <a:rPr lang="fr-FR" sz="1500" dirty="0" smtClean="0"/>
              <a:t>Améliorent </a:t>
            </a:r>
            <a:r>
              <a:rPr lang="fr-FR" sz="1500" dirty="0"/>
              <a:t>la capacité d'apprentissage de l'élève, et l'ergothérapeute peut travailler pour éliminer les problèmes qui interfèrent avec la capacité de l'élève à tirer profit de l'enseignement</a:t>
            </a:r>
          </a:p>
          <a:p>
            <a:pPr algn="just">
              <a:buFont typeface="+mj-lt"/>
              <a:buAutoNum type="arabicPeriod"/>
            </a:pPr>
            <a:endParaRPr lang="fr-FR" sz="1500" dirty="0"/>
          </a:p>
          <a:p>
            <a:pPr algn="just">
              <a:buFont typeface="+mj-lt"/>
              <a:buAutoNum type="arabicPeriod"/>
            </a:pPr>
            <a:r>
              <a:rPr lang="fr-FR" sz="1500" dirty="0" smtClean="0"/>
              <a:t>Peuvent </a:t>
            </a:r>
            <a:r>
              <a:rPr lang="fr-FR" sz="1500" dirty="0"/>
              <a:t>aider les </a:t>
            </a:r>
            <a:r>
              <a:rPr lang="fr-FR" sz="1500" dirty="0" smtClean="0"/>
              <a:t>élèves </a:t>
            </a:r>
            <a:r>
              <a:rPr lang="fr-FR" sz="1500" dirty="0"/>
              <a:t>à rester à l'école</a:t>
            </a:r>
          </a:p>
          <a:p>
            <a:pPr algn="just">
              <a:buFont typeface="+mj-lt"/>
              <a:buAutoNum type="arabicPeriod"/>
            </a:pPr>
            <a:endParaRPr lang="fr-FR" sz="1500" dirty="0"/>
          </a:p>
          <a:p>
            <a:pPr algn="just">
              <a:buFont typeface="+mj-lt"/>
              <a:buAutoNum type="arabicPeriod"/>
            </a:pPr>
            <a:r>
              <a:rPr lang="fr-FR" sz="1500" dirty="0"/>
              <a:t>L'ergothérapeute fournit de l'information médicale, physique et sur le développement en termes pédagogiques pertinents</a:t>
            </a:r>
            <a:endParaRPr lang="en-CA" sz="1500" dirty="0" smtClean="0"/>
          </a:p>
          <a:p>
            <a:pPr marL="0" indent="0" algn="just">
              <a:buNone/>
            </a:pPr>
            <a:endParaRPr lang="en-CA" sz="1800" dirty="0" smtClean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67544" y="315510"/>
            <a:ext cx="8229600" cy="1889354"/>
          </a:xfrm>
        </p:spPr>
        <p:txBody>
          <a:bodyPr>
            <a:normAutofit/>
          </a:bodyPr>
          <a:lstStyle/>
          <a:p>
            <a: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Comment l'ergothérapie fait la différence dans le système scolaire? </a:t>
            </a:r>
            <a:b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Un résumé de la littérature </a:t>
            </a:r>
            <a:r>
              <a:rPr lang="fr-FR" sz="1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fr-FR" sz="1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fr-FR" sz="1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fr-FR" sz="1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fr-FR" sz="1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(Source: </a:t>
            </a:r>
            <a:r>
              <a:rPr lang="en-CA" sz="1400" dirty="0" err="1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Sahagian</a:t>
            </a:r>
            <a:r>
              <a:rPr lang="en-CA" sz="1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CA" sz="1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Whalen, Canadian Association of Occupational Therapy, 2002)</a:t>
            </a:r>
            <a:r>
              <a:rPr lang="en-CA" sz="12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n-CA" sz="12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endParaRPr lang="en-CA" sz="12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23" y="403967"/>
            <a:ext cx="188306" cy="28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260648"/>
            <a:ext cx="7992888" cy="172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8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7762" y="692696"/>
            <a:ext cx="7752670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B) De plus</a:t>
            </a:r>
            <a: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, </a:t>
            </a:r>
            <a:r>
              <a:rPr lang="fr-FR" sz="2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la littérature de </a:t>
            </a:r>
            <a:r>
              <a:rPr lang="fr-FR" sz="20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recherche </a:t>
            </a:r>
            <a:r>
              <a:rPr lang="fr-FR" sz="20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soutien que:</a:t>
            </a:r>
          </a:p>
          <a:p>
            <a:pPr marL="0" indent="0">
              <a:buNone/>
            </a:pPr>
            <a:endParaRPr lang="fr-FR" sz="19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  <a:p>
            <a:pPr algn="just"/>
            <a:r>
              <a:rPr lang="fr-FR" sz="1500" dirty="0"/>
              <a:t>Les élèves ayant des besoins spéciaux variés </a:t>
            </a:r>
            <a:r>
              <a:rPr lang="fr-FR" sz="1500" b="1" dirty="0"/>
              <a:t>bénéficient de l'intervention d'un ergothérapeute</a:t>
            </a:r>
            <a:r>
              <a:rPr lang="fr-FR" sz="1500" dirty="0"/>
              <a:t> pour les aider à améliorer leur performance à l'école.</a:t>
            </a:r>
          </a:p>
          <a:p>
            <a:pPr algn="just"/>
            <a:endParaRPr lang="fr-FR" sz="1500" dirty="0" smtClean="0"/>
          </a:p>
          <a:p>
            <a:pPr algn="just"/>
            <a:endParaRPr lang="fr-FR" sz="1500" dirty="0"/>
          </a:p>
          <a:p>
            <a:pPr algn="just"/>
            <a:r>
              <a:rPr lang="fr-FR" sz="1500" dirty="0"/>
              <a:t>Une </a:t>
            </a:r>
            <a:r>
              <a:rPr lang="fr-FR" sz="1500" b="1" dirty="0"/>
              <a:t>intervention précoce </a:t>
            </a:r>
            <a:r>
              <a:rPr lang="fr-FR" sz="1500" dirty="0"/>
              <a:t>est importante pour </a:t>
            </a:r>
            <a:r>
              <a:rPr lang="fr-FR" sz="1500" dirty="0" smtClean="0"/>
              <a:t>réduire </a:t>
            </a:r>
            <a:r>
              <a:rPr lang="fr-FR" sz="1500" dirty="0"/>
              <a:t>les problèmes secondaires comportementaux, émotionnels, physiques et psychiatriques qui peuvent </a:t>
            </a:r>
            <a:r>
              <a:rPr lang="fr-FR" sz="1500" dirty="0" smtClean="0"/>
              <a:t>découler </a:t>
            </a:r>
            <a:r>
              <a:rPr lang="fr-FR" sz="1500" dirty="0"/>
              <a:t>des difficultés que rencontrent les élèves dans leurs occupations quotidiennes.</a:t>
            </a:r>
          </a:p>
          <a:p>
            <a:pPr algn="just"/>
            <a:endParaRPr lang="fr-FR" sz="1500" dirty="0" smtClean="0"/>
          </a:p>
          <a:p>
            <a:pPr algn="just"/>
            <a:endParaRPr lang="fr-FR" sz="1500" dirty="0"/>
          </a:p>
          <a:p>
            <a:pPr algn="just"/>
            <a:r>
              <a:rPr lang="fr-FR" sz="1500" dirty="0"/>
              <a:t>La </a:t>
            </a:r>
            <a:r>
              <a:rPr lang="fr-FR" sz="1500" b="1" dirty="0"/>
              <a:t>consultation en collaboration entre l'ergothérapeute et l'enseignant </a:t>
            </a:r>
            <a:r>
              <a:rPr lang="fr-FR" sz="1500" dirty="0"/>
              <a:t>semble être essentielle à l'efficacité de l'intervention.</a:t>
            </a:r>
          </a:p>
          <a:p>
            <a:pPr algn="just"/>
            <a:endParaRPr lang="fr-FR" sz="1500" dirty="0" smtClean="0"/>
          </a:p>
          <a:p>
            <a:pPr algn="just"/>
            <a:endParaRPr lang="fr-FR" sz="1500" dirty="0"/>
          </a:p>
          <a:p>
            <a:pPr algn="just"/>
            <a:r>
              <a:rPr lang="fr-FR" sz="1500" dirty="0"/>
              <a:t>L'intervention dans le milieu scolaire peut aider à </a:t>
            </a:r>
            <a:r>
              <a:rPr lang="fr-FR" sz="1500" b="1" dirty="0"/>
              <a:t>réduire les coûts </a:t>
            </a:r>
            <a:r>
              <a:rPr lang="fr-FR" sz="1500" dirty="0"/>
              <a:t>futurs pour les systèmes de soins de santé et de services sociaux.</a:t>
            </a:r>
            <a:endParaRPr lang="en-CA" sz="1500" dirty="0" smtClean="0"/>
          </a:p>
          <a:p>
            <a:pPr marL="0" indent="0" algn="just">
              <a:buNone/>
            </a:pPr>
            <a:endParaRPr lang="en-CA" sz="1200" i="1" dirty="0" smtClean="0"/>
          </a:p>
          <a:p>
            <a:pPr marL="0" indent="0" algn="just">
              <a:buNone/>
            </a:pPr>
            <a:endParaRPr lang="fr-CA" sz="1400" i="1" dirty="0" smtClean="0"/>
          </a:p>
          <a:p>
            <a:pPr marL="0" indent="0" algn="just">
              <a:buNone/>
            </a:pPr>
            <a:endParaRPr lang="fr-CA" sz="1400" i="1" dirty="0"/>
          </a:p>
          <a:p>
            <a:pPr marL="0" indent="0" algn="just">
              <a:buNone/>
            </a:pPr>
            <a:endParaRPr lang="fr-CA" sz="1400" i="1" dirty="0" smtClean="0"/>
          </a:p>
          <a:p>
            <a:pPr marL="0" indent="0" algn="just">
              <a:buNone/>
            </a:pPr>
            <a:endParaRPr lang="en-CA" sz="1400" i="1" dirty="0"/>
          </a:p>
          <a:p>
            <a:pPr marL="0" indent="0" algn="just">
              <a:buNone/>
            </a:pPr>
            <a:r>
              <a:rPr lang="en-CA" sz="1000" dirty="0"/>
              <a:t>Reference: </a:t>
            </a:r>
            <a:r>
              <a:rPr lang="en-CA" sz="1000" dirty="0" err="1"/>
              <a:t>Sahagian</a:t>
            </a:r>
            <a:r>
              <a:rPr lang="en-CA" sz="1000" dirty="0"/>
              <a:t> Whalen, Canadian Association of Occupational Therapy, 2002.</a:t>
            </a:r>
          </a:p>
          <a:p>
            <a:pPr marL="0" indent="0" algn="just">
              <a:buNone/>
            </a:pPr>
            <a:endParaRPr lang="en-CA" sz="1400" i="1" dirty="0" smtClean="0"/>
          </a:p>
        </p:txBody>
      </p:sp>
    </p:spTree>
    <p:extLst>
      <p:ext uri="{BB962C8B-B14F-4D97-AF65-F5344CB8AC3E}">
        <p14:creationId xmlns:p14="http://schemas.microsoft.com/office/powerpoint/2010/main" val="248018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0875" y="1340768"/>
            <a:ext cx="7859216" cy="44644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CA" sz="2000" b="1" dirty="0" smtClean="0"/>
              <a:t>Sylvie </a:t>
            </a:r>
            <a:r>
              <a:rPr lang="en-CA" sz="2000" b="1" dirty="0"/>
              <a:t>Janelle, </a:t>
            </a:r>
            <a:r>
              <a:rPr lang="en-CA" sz="2000" b="1" dirty="0" smtClean="0"/>
              <a:t>erg., M.Sc.</a:t>
            </a:r>
            <a:br>
              <a:rPr lang="en-CA" sz="2000" b="1" dirty="0" smtClean="0"/>
            </a:br>
            <a:r>
              <a:rPr lang="en-CA" sz="2000" dirty="0" smtClean="0"/>
              <a:t/>
            </a:r>
            <a:br>
              <a:rPr lang="en-CA" sz="2000" dirty="0" smtClean="0"/>
            </a:br>
            <a:r>
              <a:rPr lang="en-CA" sz="2000" dirty="0"/>
              <a:t/>
            </a:r>
            <a:br>
              <a:rPr lang="en-CA" sz="2000" dirty="0"/>
            </a:br>
            <a:r>
              <a:rPr lang="en-CA" sz="2000" dirty="0"/>
              <a:t/>
            </a:r>
            <a:br>
              <a:rPr lang="en-CA" sz="2000" dirty="0"/>
            </a:br>
            <a: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SERVICES </a:t>
            </a:r>
            <a: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DE FORMATION </a:t>
            </a:r>
            <a: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CONTINUE</a:t>
            </a:r>
            <a: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/>
            </a:r>
            <a:b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/>
            </a:r>
            <a:b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/>
            </a:r>
            <a:b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Conférences, présentations, ateliers, échanges Web pour le personnel scolaire et les administrateurs scolaires</a:t>
            </a:r>
            <a:br>
              <a:rPr lang="fr-FR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FR" sz="2200" dirty="0"/>
              <a:t/>
            </a:r>
            <a:br>
              <a:rPr lang="fr-FR" sz="2200" dirty="0"/>
            </a:br>
            <a:endParaRPr lang="en-CA" sz="2200" dirty="0"/>
          </a:p>
        </p:txBody>
      </p:sp>
      <p:sp>
        <p:nvSpPr>
          <p:cNvPr id="3" name="Rectangle 2"/>
          <p:cNvSpPr/>
          <p:nvPr/>
        </p:nvSpPr>
        <p:spPr>
          <a:xfrm>
            <a:off x="512031" y="1052736"/>
            <a:ext cx="8136904" cy="5040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397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>
            <a:normAutofit/>
          </a:bodyPr>
          <a:lstStyle/>
          <a:p>
            <a:r>
              <a:rPr lang="en-CA" sz="1800" u="sng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FORMATION CONTINUE – Conférences, Présentations, Ateliers, or échanges via le Web</a:t>
            </a:r>
            <a:endParaRPr lang="en-CA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6805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CA" sz="1500" b="1" dirty="0" smtClean="0"/>
              <a:t>Offre de formation continue pour le personnel en milieu préscolaire et scolaire, et/ou pour les administrateurs scolaires pour apporter des connaissances ainsi que des outils et des stratégies à mettre en oeuvre au niveau de l’école ou dans la classe.</a:t>
            </a:r>
            <a:endParaRPr lang="en-CA" sz="1500" b="1" dirty="0"/>
          </a:p>
          <a:p>
            <a:pPr marL="0" indent="0" algn="just">
              <a:buNone/>
            </a:pPr>
            <a:endParaRPr lang="fr-CA" sz="15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500" b="1" dirty="0" smtClean="0"/>
              <a:t>Les </a:t>
            </a:r>
            <a:r>
              <a:rPr lang="fr-FR" sz="1500" b="1" dirty="0"/>
              <a:t>sujets suivants peuvent être présentés du point de vue de la performance attendue des élèves du préscolaire au secondaire et des transitions à l'école professionnelle, avec tout type de retard ou de difficulté en ce qui concerne:</a:t>
            </a:r>
          </a:p>
          <a:p>
            <a:pPr algn="just">
              <a:lnSpc>
                <a:spcPct val="170000"/>
              </a:lnSpc>
              <a:spcAft>
                <a:spcPts val="600"/>
              </a:spcAft>
            </a:pPr>
            <a:r>
              <a:rPr lang="fr-FR" sz="1500" dirty="0"/>
              <a:t>la performance de la motricité globale et l'impact sur </a:t>
            </a:r>
            <a:r>
              <a:rPr lang="fr-FR" sz="1500" dirty="0" smtClean="0"/>
              <a:t>le fonctionnement de l’élève à l'école</a:t>
            </a:r>
            <a:r>
              <a:rPr lang="fr-FR" sz="1500" dirty="0"/>
              <a:t>, c'est-à-dire l'incapacité de prêter attention pendant les heures de cours, la mauvaise performance dans les cours d'éducation physique, la difficulté à jouer et à </a:t>
            </a:r>
            <a:r>
              <a:rPr lang="fr-FR" sz="1500" dirty="0" smtClean="0"/>
              <a:t>participer durant la </a:t>
            </a:r>
            <a:r>
              <a:rPr lang="fr-FR" sz="1500" dirty="0"/>
              <a:t>récréation, etc.</a:t>
            </a:r>
          </a:p>
          <a:p>
            <a:pPr algn="just">
              <a:lnSpc>
                <a:spcPct val="170000"/>
              </a:lnSpc>
              <a:spcAft>
                <a:spcPts val="600"/>
              </a:spcAft>
            </a:pPr>
            <a:r>
              <a:rPr lang="fr-FR" sz="1500" dirty="0"/>
              <a:t>la performance de la motricité fine et l'impact sur le fonctionnement de l’élève à l'école</a:t>
            </a:r>
            <a:r>
              <a:rPr lang="fr-FR" sz="1500" dirty="0" smtClean="0"/>
              <a:t>, </a:t>
            </a:r>
            <a:r>
              <a:rPr lang="fr-FR" sz="1500" dirty="0"/>
              <a:t>c'est-à-dire un mauvais contrôle du crayon et des compétences </a:t>
            </a:r>
            <a:r>
              <a:rPr lang="fr-FR" sz="1500" dirty="0" smtClean="0"/>
              <a:t>au niveau de l’écriture, </a:t>
            </a:r>
            <a:r>
              <a:rPr lang="fr-FR" sz="1500" dirty="0"/>
              <a:t>l'utilisation </a:t>
            </a:r>
            <a:r>
              <a:rPr lang="fr-FR" sz="1500" dirty="0" smtClean="0"/>
              <a:t>de la technologie pour écrire, </a:t>
            </a:r>
            <a:r>
              <a:rPr lang="fr-FR" sz="1500" dirty="0"/>
              <a:t>le manque </a:t>
            </a:r>
            <a:r>
              <a:rPr lang="fr-FR" sz="1500" dirty="0" smtClean="0"/>
              <a:t>d'autonomie pour les soins personnels</a:t>
            </a:r>
            <a:endParaRPr lang="fr-FR" sz="1500" dirty="0"/>
          </a:p>
          <a:p>
            <a:pPr algn="just">
              <a:lnSpc>
                <a:spcPct val="170000"/>
              </a:lnSpc>
              <a:spcAft>
                <a:spcPts val="600"/>
              </a:spcAft>
            </a:pPr>
            <a:r>
              <a:rPr lang="fr-FR" sz="1500" dirty="0"/>
              <a:t>la performance des </a:t>
            </a:r>
            <a:r>
              <a:rPr lang="fr-FR" sz="1500" dirty="0" smtClean="0"/>
              <a:t>soins personnels et </a:t>
            </a:r>
            <a:r>
              <a:rPr lang="fr-FR" sz="1500" dirty="0"/>
              <a:t>l'impact sur le fonctionnement de l’élève à </a:t>
            </a:r>
            <a:r>
              <a:rPr lang="fr-FR" sz="1500" dirty="0" smtClean="0"/>
              <a:t>l'école</a:t>
            </a:r>
            <a:r>
              <a:rPr lang="fr-FR" sz="1500" dirty="0"/>
              <a:t>, c'est-à-dire l'incapacité de gérer les petites attaches, l'incapacité d'ouvrir les boîtes à lunch, etc.</a:t>
            </a:r>
            <a:endParaRPr lang="en-CA" sz="1500" dirty="0"/>
          </a:p>
        </p:txBody>
      </p:sp>
    </p:spTree>
    <p:extLst>
      <p:ext uri="{BB962C8B-B14F-4D97-AF65-F5344CB8AC3E}">
        <p14:creationId xmlns:p14="http://schemas.microsoft.com/office/powerpoint/2010/main" val="276503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CA" sz="1800" u="sng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FORMATION CONTINUE – Conférences, Présentations, Ateliers, or échanges via le Web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853244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1400" b="1" dirty="0"/>
              <a:t> </a:t>
            </a:r>
            <a:r>
              <a:rPr lang="en-CA" sz="1400" b="1" dirty="0" smtClean="0"/>
              <a:t>       </a:t>
            </a:r>
            <a:r>
              <a:rPr lang="en-CA" sz="1300" b="1" dirty="0" err="1" smtClean="0"/>
              <a:t>Autres</a:t>
            </a:r>
            <a:r>
              <a:rPr lang="en-CA" sz="1300" b="1" dirty="0" smtClean="0"/>
              <a:t> </a:t>
            </a:r>
            <a:r>
              <a:rPr lang="en-CA" sz="1300" b="1" dirty="0" err="1" smtClean="0"/>
              <a:t>sujets</a:t>
            </a:r>
            <a:r>
              <a:rPr lang="en-CA" sz="1300" b="1" dirty="0" smtClean="0"/>
              <a:t>:</a:t>
            </a:r>
            <a:endParaRPr lang="en-CA" sz="1300" b="1" dirty="0"/>
          </a:p>
          <a:p>
            <a:pPr lvl="1" algn="just">
              <a:spcAft>
                <a:spcPts val="600"/>
              </a:spcAft>
            </a:pPr>
            <a:r>
              <a:rPr lang="en-CA" sz="1300" dirty="0"/>
              <a:t>Information </a:t>
            </a:r>
            <a:r>
              <a:rPr lang="en-CA" sz="1300" dirty="0" smtClean="0"/>
              <a:t>concernant divers diagnostics (</a:t>
            </a:r>
            <a:r>
              <a:rPr lang="en-CA" sz="1300" dirty="0"/>
              <a:t>a</a:t>
            </a:r>
            <a:r>
              <a:rPr lang="en-CA" sz="1300" dirty="0" smtClean="0"/>
              <a:t>utisme, </a:t>
            </a:r>
            <a:r>
              <a:rPr lang="en-CA" sz="1300" dirty="0"/>
              <a:t>d</a:t>
            </a:r>
            <a:r>
              <a:rPr lang="en-CA" sz="1300" dirty="0" smtClean="0"/>
              <a:t>éficience motrice cérébrale, déficit d’attention, </a:t>
            </a:r>
            <a:r>
              <a:rPr lang="en-CA" sz="1300" dirty="0"/>
              <a:t>etc.) </a:t>
            </a:r>
            <a:r>
              <a:rPr lang="en-CA" sz="1300" dirty="0" smtClean="0"/>
              <a:t>ou difficultés (de coordination motrice ou problèmes sensoriels) </a:t>
            </a:r>
            <a:r>
              <a:rPr lang="fr-FR" sz="1300" dirty="0"/>
              <a:t>qui ont un impact sur le fonctionnement de </a:t>
            </a:r>
            <a:r>
              <a:rPr lang="fr-FR" sz="1300" dirty="0" smtClean="0"/>
              <a:t>l‘élève à l'école</a:t>
            </a:r>
            <a:endParaRPr lang="fr-FR" sz="1300" dirty="0"/>
          </a:p>
          <a:p>
            <a:pPr lvl="1" algn="just">
              <a:spcAft>
                <a:spcPts val="600"/>
              </a:spcAft>
            </a:pPr>
            <a:r>
              <a:rPr lang="fr-FR" sz="1300" dirty="0"/>
              <a:t>Le fonctionnement sensoriel </a:t>
            </a:r>
            <a:r>
              <a:rPr lang="fr-FR" sz="1300" dirty="0" smtClean="0"/>
              <a:t>vs </a:t>
            </a:r>
            <a:r>
              <a:rPr lang="fr-FR" sz="1300" dirty="0"/>
              <a:t>les problèmes de comportement et l'impact sur </a:t>
            </a:r>
            <a:r>
              <a:rPr lang="fr-FR" sz="1300" dirty="0" smtClean="0"/>
              <a:t>le fonctionnement à l'école</a:t>
            </a:r>
            <a:r>
              <a:rPr lang="fr-FR" sz="1300" dirty="0"/>
              <a:t>, c'est-à-dire l'incapacité de faire attention en classe, l'incapacité de tolérer divers tissus ou sons, etc.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/>
              <a:t>Fonctionnement sensoriel chez les enfants atteints d'autisme qui éprouvent divers problèmes sensoriels affectant l'apprentissage et la collaboration en classe ou à l'école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/>
              <a:t>Devoirs ou travail en classe: stratégies pour motiver et soutenir l'élève en difficulté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/>
              <a:t>Stratégies pour améliorer l'attention dans la salle de classe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/>
              <a:t>Stratégies pour améliorer la performance de l'élève dans </a:t>
            </a:r>
            <a:r>
              <a:rPr lang="fr-FR" sz="1300" dirty="0" smtClean="0"/>
              <a:t>diverses matières scolaires, </a:t>
            </a:r>
            <a:r>
              <a:rPr lang="fr-FR" sz="1300" dirty="0"/>
              <a:t>y compris </a:t>
            </a:r>
            <a:r>
              <a:rPr lang="fr-FR" sz="1300" dirty="0" smtClean="0"/>
              <a:t>en lecture/écriture, </a:t>
            </a:r>
            <a:r>
              <a:rPr lang="fr-FR" sz="1300" dirty="0"/>
              <a:t>les arts, les mathématiques, l'éducation physique, etc.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/>
              <a:t>Stratégies d'enseignement pour aider les </a:t>
            </a:r>
            <a:r>
              <a:rPr lang="fr-FR" sz="1300" dirty="0" smtClean="0"/>
              <a:t>élèves </a:t>
            </a:r>
            <a:r>
              <a:rPr lang="fr-FR" sz="1300" dirty="0"/>
              <a:t>ayant des </a:t>
            </a:r>
            <a:r>
              <a:rPr lang="fr-FR" sz="1300" dirty="0" smtClean="0"/>
              <a:t>déficiences intellectuelles. Tant au niveau des soins </a:t>
            </a:r>
            <a:r>
              <a:rPr lang="fr-FR" sz="1300" dirty="0"/>
              <a:t>personnels ou des activités domestiques telles que se moucher </a:t>
            </a:r>
            <a:r>
              <a:rPr lang="fr-FR" sz="1300" dirty="0" smtClean="0"/>
              <a:t>ou préparer une boîte </a:t>
            </a:r>
            <a:r>
              <a:rPr lang="fr-FR" sz="1300" dirty="0"/>
              <a:t>à lunch, </a:t>
            </a:r>
            <a:r>
              <a:rPr lang="fr-FR" sz="1300" dirty="0" smtClean="0"/>
              <a:t>et au niveau des compétences fonctionnelles pour la vie quotidienne telles que les mathématiques de base, etc.</a:t>
            </a:r>
            <a:endParaRPr lang="fr-FR" sz="1300" dirty="0"/>
          </a:p>
          <a:p>
            <a:pPr lvl="1" algn="just">
              <a:spcAft>
                <a:spcPts val="600"/>
              </a:spcAft>
            </a:pPr>
            <a:r>
              <a:rPr lang="fr-FR" sz="1300" dirty="0"/>
              <a:t>Quand référer à un ergothérapeute ou à d'autres professionnels (orthophoniste, physiothérapeute, psychologue, </a:t>
            </a:r>
            <a:r>
              <a:rPr lang="fr-FR" sz="1300" dirty="0" smtClean="0"/>
              <a:t>médecin)</a:t>
            </a:r>
            <a:endParaRPr lang="fr-FR" sz="1300" dirty="0"/>
          </a:p>
          <a:p>
            <a:pPr marL="457200" lvl="1" indent="0" algn="just">
              <a:spcAft>
                <a:spcPts val="600"/>
              </a:spcAft>
              <a:buNone/>
            </a:pPr>
            <a:r>
              <a:rPr lang="fr-FR" sz="1300" b="1" dirty="0" smtClean="0"/>
              <a:t>Pour </a:t>
            </a:r>
            <a:r>
              <a:rPr lang="fr-FR" sz="1300" b="1" dirty="0"/>
              <a:t>les administrateurs scolaires:</a:t>
            </a:r>
          </a:p>
          <a:p>
            <a:pPr lvl="1" algn="just">
              <a:spcAft>
                <a:spcPts val="600"/>
              </a:spcAft>
            </a:pPr>
            <a:r>
              <a:rPr lang="fr-FR" sz="1300" dirty="0" smtClean="0"/>
              <a:t>Des </a:t>
            </a:r>
            <a:r>
              <a:rPr lang="fr-FR" sz="1300" dirty="0"/>
              <a:t>informations sur la façon de mettre en œuvre divers services et stratégies dans les écoles, </a:t>
            </a:r>
            <a:r>
              <a:rPr lang="fr-FR" sz="1300" dirty="0" smtClean="0"/>
              <a:t>soit à </a:t>
            </a:r>
            <a:r>
              <a:rPr lang="fr-FR" sz="1300" dirty="0"/>
              <a:t>l'échelle de l'école, </a:t>
            </a:r>
            <a:r>
              <a:rPr lang="fr-FR" sz="1300" dirty="0" smtClean="0"/>
              <a:t>soit en </a:t>
            </a:r>
            <a:r>
              <a:rPr lang="fr-FR" sz="1300" dirty="0"/>
              <a:t>classe ou </a:t>
            </a:r>
            <a:r>
              <a:rPr lang="fr-FR" sz="1300" dirty="0" smtClean="0"/>
              <a:t>soit avec </a:t>
            </a:r>
            <a:r>
              <a:rPr lang="fr-FR" sz="1300" dirty="0"/>
              <a:t>des élèves spécifiques, c'est-à-dire </a:t>
            </a:r>
            <a:r>
              <a:rPr lang="fr-FR" sz="1300" dirty="0" smtClean="0"/>
              <a:t>d’une </a:t>
            </a:r>
            <a:r>
              <a:rPr lang="fr-FR" sz="1300" dirty="0"/>
              <a:t>approche </a:t>
            </a:r>
            <a:r>
              <a:rPr lang="fr-FR" sz="1300" dirty="0" smtClean="0"/>
              <a:t>populationnelle à une </a:t>
            </a:r>
            <a:r>
              <a:rPr lang="fr-FR" sz="1300" dirty="0"/>
              <a:t>approche </a:t>
            </a:r>
            <a:r>
              <a:rPr lang="fr-FR" sz="1300" dirty="0" smtClean="0"/>
              <a:t>spécifique.</a:t>
            </a:r>
            <a:endParaRPr lang="en-CA" sz="1300" dirty="0"/>
          </a:p>
        </p:txBody>
      </p:sp>
    </p:spTree>
    <p:extLst>
      <p:ext uri="{BB962C8B-B14F-4D97-AF65-F5344CB8AC3E}">
        <p14:creationId xmlns:p14="http://schemas.microsoft.com/office/powerpoint/2010/main" val="1038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Références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Asher, A. (2010). Collaboration in Schools : Service Providers Pulling Together as a Team, OT Practice, august 9, p.12.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Sahagian Whalen, S. (2002). How occupational therapy makes a difference in the school systems: A summary of the literature. Occupational Therapy Now, CAOT publications ACE, May/June,  15-18.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Case-Smith, J. &amp; O’Brien, J.C. (editors). Occupational Therapy for Children, 6th edition, Mosby: USA, 2010.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Cahill, S. (2010). Contributions Made by Occupational Therapists in RTI : A  Pilot Study. Journal of Occupational Therapy, Schools, &amp; Early Intervention, 3 , p. 6.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Campbell, W., Missiuna, C., Rivard, L. et Pollock, N. (2012). “Support for everyone”: Experiences of occupational therapists delivering a new model of school-based service. CJOT, 79 (1), 51-59.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Sayers, B.R. (2008). Collaboration in School Settings: A Critical Appraisal of the Topic. Journal of Occupational Therapy, Schools, &amp; Early Intervention, 1: 170-179.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CA" sz="1500" dirty="0" smtClean="0"/>
              <a:t>Workshop workbook, OEQ 2-day workshop for occupational therapists, developed and given by S. Janelle, erg., M.Sc. From 2013-2015.</a:t>
            </a:r>
          </a:p>
          <a:p>
            <a:pPr marL="0" indent="0">
              <a:buNone/>
            </a:pP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5949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548680"/>
            <a:ext cx="734481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smtClean="0"/>
              <a:t>                                                      </a:t>
            </a:r>
            <a:endParaRPr lang="en-CA" sz="1600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fr-FR" sz="1400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fr-FR" sz="1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fr-FR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SERVICES D’ERGOTHÉRAPIE</a:t>
            </a:r>
          </a:p>
          <a:p>
            <a:pPr marL="0" indent="0" algn="ctr">
              <a:lnSpc>
                <a:spcPct val="150000"/>
              </a:lnSpc>
              <a:buNone/>
            </a:pPr>
            <a:endParaRPr lang="fr-FR" sz="1400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fr-FR" sz="1400" dirty="0"/>
          </a:p>
          <a:p>
            <a:pPr marL="0" indent="0" algn="just">
              <a:lnSpc>
                <a:spcPct val="200000"/>
              </a:lnSpc>
              <a:buNone/>
            </a:pPr>
            <a:r>
              <a:rPr lang="en-CA" sz="1500" dirty="0" smtClean="0"/>
              <a:t>…</a:t>
            </a:r>
            <a:r>
              <a:rPr lang="fr-FR" sz="1500" dirty="0" smtClean="0"/>
              <a:t> </a:t>
            </a:r>
            <a:r>
              <a:rPr lang="fr-FR" sz="1500" dirty="0"/>
              <a:t>visent à développer l'autonomie </a:t>
            </a:r>
            <a:r>
              <a:rPr lang="fr-FR" sz="1500" dirty="0" smtClean="0"/>
              <a:t>du bébé, de </a:t>
            </a:r>
            <a:r>
              <a:rPr lang="fr-FR" sz="1500" dirty="0"/>
              <a:t>l'enfant </a:t>
            </a:r>
            <a:r>
              <a:rPr lang="fr-FR" sz="1500" dirty="0" smtClean="0"/>
              <a:t>ou de l’ado dans </a:t>
            </a:r>
            <a:r>
              <a:rPr lang="fr-FR" sz="1500" dirty="0"/>
              <a:t>l'exercice de ses occupations quotidiennes à la maison </a:t>
            </a:r>
            <a:r>
              <a:rPr lang="fr-FR" sz="1500" dirty="0" smtClean="0"/>
              <a:t>(soins personnels, apprentissages, jeux/loisirs) </a:t>
            </a:r>
            <a:r>
              <a:rPr lang="fr-FR" sz="1500" dirty="0"/>
              <a:t>et à l'école (performance à l'écriture, facilitation de l'apprentissage dans toutes les </a:t>
            </a:r>
            <a:r>
              <a:rPr lang="fr-FR" sz="1500" dirty="0" smtClean="0"/>
              <a:t>matières, </a:t>
            </a:r>
            <a:r>
              <a:rPr lang="fr-FR" sz="1500" dirty="0"/>
              <a:t>organisation du sac d'école, etc</a:t>
            </a:r>
            <a:r>
              <a:rPr lang="fr-FR" sz="1500" dirty="0" smtClean="0"/>
              <a:t>.) ou dans la communauté (activités de groupe pour le travail ou le loisir ou bénévolat).</a:t>
            </a:r>
          </a:p>
          <a:p>
            <a:pPr marL="0" indent="0">
              <a:lnSpc>
                <a:spcPct val="150000"/>
              </a:lnSpc>
              <a:buNone/>
            </a:pPr>
            <a:endParaRPr lang="en-CA" sz="1600" dirty="0" smtClean="0"/>
          </a:p>
          <a:p>
            <a:pPr marL="0" indent="0">
              <a:lnSpc>
                <a:spcPct val="150000"/>
              </a:lnSpc>
              <a:buNone/>
            </a:pPr>
            <a:endParaRPr lang="fr-FR" sz="1600" dirty="0"/>
          </a:p>
          <a:p>
            <a:pPr marL="0" indent="0">
              <a:buNone/>
            </a:pPr>
            <a:endParaRPr lang="fr-FR" sz="1600" dirty="0" smtClean="0"/>
          </a:p>
        </p:txBody>
      </p:sp>
      <p:pic>
        <p:nvPicPr>
          <p:cNvPr id="1026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453656"/>
            <a:ext cx="314835" cy="47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764704"/>
            <a:ext cx="7992888" cy="51125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922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7142" y="1052736"/>
            <a:ext cx="7143250" cy="4929411"/>
          </a:xfrm>
        </p:spPr>
        <p:txBody>
          <a:bodyPr>
            <a:normAutofit/>
          </a:bodyPr>
          <a:lstStyle/>
          <a:p>
            <a:endParaRPr lang="en-CA" sz="1800" i="1" dirty="0" smtClean="0"/>
          </a:p>
          <a:p>
            <a:pPr marL="0" indent="0" algn="just">
              <a:buNone/>
            </a:pPr>
            <a:endParaRPr lang="en-CA" sz="1800" dirty="0" smtClean="0"/>
          </a:p>
          <a:p>
            <a:pPr marL="0" indent="0" algn="just">
              <a:buNone/>
            </a:pPr>
            <a:endParaRPr lang="en-CA" sz="1800" dirty="0"/>
          </a:p>
          <a:p>
            <a:pPr marL="0" indent="0" algn="just">
              <a:buNone/>
            </a:pPr>
            <a:endParaRPr lang="en-CA" sz="1800" dirty="0" smtClean="0"/>
          </a:p>
          <a:p>
            <a:pPr marL="0" indent="0" algn="just">
              <a:buNone/>
            </a:pPr>
            <a:endParaRPr lang="en-CA" sz="1800" dirty="0"/>
          </a:p>
          <a:p>
            <a:pPr marL="0" indent="0" algn="just">
              <a:buNone/>
            </a:pPr>
            <a:endParaRPr lang="en-CA" sz="1500" dirty="0" smtClean="0"/>
          </a:p>
          <a:p>
            <a:pPr algn="just">
              <a:lnSpc>
                <a:spcPct val="110000"/>
              </a:lnSpc>
            </a:pPr>
            <a:r>
              <a:rPr lang="fr-FR" sz="1500" dirty="0" smtClean="0"/>
              <a:t>Offerts </a:t>
            </a:r>
            <a:r>
              <a:rPr lang="fr-FR" sz="1500" dirty="0"/>
              <a:t>dans divers environnements: </a:t>
            </a:r>
            <a:r>
              <a:rPr lang="fr-FR" sz="1500" dirty="0" smtClean="0"/>
              <a:t> </a:t>
            </a:r>
            <a:r>
              <a:rPr lang="fr-FR" sz="1500" b="1" dirty="0" smtClean="0"/>
              <a:t>MAISON, ÉCOLE, COMMUNAUTÉ</a:t>
            </a:r>
            <a:r>
              <a:rPr lang="fr-FR" sz="1500" dirty="0" smtClean="0"/>
              <a:t>.</a:t>
            </a:r>
          </a:p>
          <a:p>
            <a:pPr algn="just">
              <a:lnSpc>
                <a:spcPct val="110000"/>
              </a:lnSpc>
            </a:pPr>
            <a:endParaRPr lang="fr-FR" sz="1500" dirty="0" smtClean="0"/>
          </a:p>
          <a:p>
            <a:pPr algn="just">
              <a:lnSpc>
                <a:spcPct val="110000"/>
              </a:lnSpc>
            </a:pPr>
            <a:endParaRPr lang="fr-FR" sz="1500" dirty="0"/>
          </a:p>
          <a:p>
            <a:pPr algn="just">
              <a:lnSpc>
                <a:spcPct val="110000"/>
              </a:lnSpc>
            </a:pPr>
            <a:r>
              <a:rPr lang="fr-FR" sz="1500" dirty="0" smtClean="0"/>
              <a:t>Évaluation </a:t>
            </a:r>
            <a:r>
              <a:rPr lang="fr-FR" sz="1500" dirty="0"/>
              <a:t> </a:t>
            </a:r>
            <a:r>
              <a:rPr lang="fr-FR" sz="1500" dirty="0" smtClean="0"/>
              <a:t> 	plan d'intervention 	 mis </a:t>
            </a:r>
            <a:r>
              <a:rPr lang="fr-FR" sz="1500" dirty="0"/>
              <a:t>en œuvre dans l'environnement le </a:t>
            </a:r>
            <a:r>
              <a:rPr lang="fr-FR" sz="1500" dirty="0" smtClean="0"/>
              <a:t>				  plus </a:t>
            </a:r>
            <a:r>
              <a:rPr lang="fr-FR" sz="1500" dirty="0"/>
              <a:t>approprié </a:t>
            </a:r>
            <a:r>
              <a:rPr lang="fr-FR" sz="1500" dirty="0" smtClean="0"/>
              <a:t>pour </a:t>
            </a:r>
            <a:r>
              <a:rPr lang="fr-FR" sz="1500" dirty="0"/>
              <a:t>un résultat optimal</a:t>
            </a:r>
            <a:r>
              <a:rPr lang="fr-FR" sz="1500" dirty="0" smtClean="0"/>
              <a:t>.</a:t>
            </a:r>
          </a:p>
          <a:p>
            <a:pPr algn="just">
              <a:lnSpc>
                <a:spcPct val="110000"/>
              </a:lnSpc>
            </a:pPr>
            <a:endParaRPr lang="fr-FR" sz="1500" dirty="0" smtClean="0"/>
          </a:p>
          <a:p>
            <a:pPr algn="just">
              <a:lnSpc>
                <a:spcPct val="110000"/>
              </a:lnSpc>
            </a:pPr>
            <a:endParaRPr lang="fr-FR" sz="1500" dirty="0"/>
          </a:p>
          <a:p>
            <a:pPr algn="just">
              <a:lnSpc>
                <a:spcPct val="110000"/>
              </a:lnSpc>
            </a:pPr>
            <a:r>
              <a:rPr lang="fr-FR" sz="1500" dirty="0"/>
              <a:t>É</a:t>
            </a:r>
            <a:r>
              <a:rPr lang="fr-FR" sz="1500" dirty="0" smtClean="0"/>
              <a:t>galement accessible à distance </a:t>
            </a:r>
            <a:r>
              <a:rPr lang="fr-FR" sz="1500" b="1" dirty="0" smtClean="0"/>
              <a:t>via </a:t>
            </a:r>
            <a:r>
              <a:rPr lang="fr-FR" sz="1500" b="1" dirty="0"/>
              <a:t>la technologie </a:t>
            </a:r>
            <a:r>
              <a:rPr lang="fr-FR" sz="1500" dirty="0"/>
              <a:t>pour les personnes </a:t>
            </a:r>
            <a:r>
              <a:rPr lang="fr-FR" sz="1500" dirty="0" smtClean="0"/>
              <a:t>n’ayant pas accès à </a:t>
            </a:r>
            <a:r>
              <a:rPr lang="fr-FR" sz="1500" dirty="0"/>
              <a:t>l'expertise </a:t>
            </a:r>
            <a:r>
              <a:rPr lang="fr-FR" sz="1500" dirty="0" smtClean="0"/>
              <a:t>d’un ergothérapeute.</a:t>
            </a:r>
            <a:endParaRPr lang="fr-CA" sz="15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55576" y="980727"/>
            <a:ext cx="7560840" cy="1296145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fr-CA" sz="2000" b="1" dirty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LES SERVICES </a:t>
            </a:r>
            <a:r>
              <a:rPr lang="fr-CA" sz="2000" b="1" dirty="0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D’ERGOTHÉRAPIE : </a:t>
            </a:r>
            <a:endParaRPr lang="en-CA" sz="2000" b="1" dirty="0">
              <a:solidFill>
                <a:schemeClr val="tx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7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984" y="1412776"/>
            <a:ext cx="251504" cy="382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èche droite 1"/>
          <p:cNvSpPr/>
          <p:nvPr/>
        </p:nvSpPr>
        <p:spPr>
          <a:xfrm>
            <a:off x="2441095" y="3998524"/>
            <a:ext cx="1800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Flèche droite 5"/>
          <p:cNvSpPr/>
          <p:nvPr/>
        </p:nvSpPr>
        <p:spPr>
          <a:xfrm flipV="1">
            <a:off x="4471502" y="3937248"/>
            <a:ext cx="18973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424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2708920"/>
            <a:ext cx="7560840" cy="327322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endParaRPr lang="fr-FR" sz="15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500" dirty="0" smtClean="0"/>
              <a:t>… visent </a:t>
            </a:r>
            <a:r>
              <a:rPr lang="fr-FR" sz="1500" dirty="0"/>
              <a:t>à améliorer l'exécution des </a:t>
            </a:r>
            <a:r>
              <a:rPr lang="fr-FR" sz="1500" dirty="0" smtClean="0"/>
              <a:t>tâches, des apprentissages </a:t>
            </a:r>
            <a:r>
              <a:rPr lang="fr-FR" sz="1500" dirty="0"/>
              <a:t>et des activités importantes pour le bon fonctionnement </a:t>
            </a:r>
            <a:r>
              <a:rPr lang="fr-FR" sz="1500" dirty="0" smtClean="0"/>
              <a:t>au préscolaire/à l'école.</a:t>
            </a:r>
            <a:r>
              <a:rPr lang="fr-FR" sz="1500" dirty="0"/>
              <a:t> </a:t>
            </a:r>
            <a:endParaRPr lang="fr-FR" sz="15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15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500" dirty="0" smtClean="0"/>
              <a:t>L'ergothérapeute travaille </a:t>
            </a:r>
            <a:r>
              <a:rPr lang="fr-FR" sz="1500" dirty="0"/>
              <a:t>à assurer </a:t>
            </a:r>
            <a:r>
              <a:rPr lang="fr-FR" sz="1500" dirty="0" smtClean="0"/>
              <a:t>une bonne </a:t>
            </a:r>
            <a:r>
              <a:rPr lang="fr-FR" sz="1500" dirty="0"/>
              <a:t>compréhension </a:t>
            </a:r>
            <a:r>
              <a:rPr lang="fr-FR" sz="1500" b="1" dirty="0" smtClean="0"/>
              <a:t>des </a:t>
            </a:r>
            <a:r>
              <a:rPr lang="fr-FR" sz="1500" b="1" dirty="0"/>
              <a:t>compétences et </a:t>
            </a:r>
            <a:r>
              <a:rPr lang="fr-FR" sz="1500" b="1" dirty="0" smtClean="0"/>
              <a:t>des </a:t>
            </a:r>
            <a:r>
              <a:rPr lang="fr-FR" sz="1500" b="1" dirty="0"/>
              <a:t>capacités de </a:t>
            </a:r>
            <a:r>
              <a:rPr lang="fr-FR" sz="1500" b="1" dirty="0" smtClean="0"/>
              <a:t>l'élève</a:t>
            </a:r>
            <a:r>
              <a:rPr lang="fr-FR" sz="1500" dirty="0" smtClean="0"/>
              <a:t>, et à assurer une bonne concordance </a:t>
            </a:r>
            <a:r>
              <a:rPr lang="fr-FR" sz="1500" dirty="0"/>
              <a:t>entre </a:t>
            </a:r>
            <a:r>
              <a:rPr lang="fr-FR" sz="1500" dirty="0" smtClean="0"/>
              <a:t>celles-ci </a:t>
            </a:r>
            <a:r>
              <a:rPr lang="fr-FR" sz="1500" dirty="0"/>
              <a:t>et </a:t>
            </a:r>
            <a:r>
              <a:rPr lang="fr-FR" sz="1500" b="1" dirty="0"/>
              <a:t>les attentes </a:t>
            </a:r>
            <a:r>
              <a:rPr lang="fr-FR" sz="1500" dirty="0"/>
              <a:t>qui lui sont imposées dans le milieu </a:t>
            </a:r>
            <a:r>
              <a:rPr lang="fr-FR" sz="1500" dirty="0" smtClean="0"/>
              <a:t>d’apprentissage.</a:t>
            </a:r>
            <a:endParaRPr lang="fr-FR" sz="15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75853" y="836712"/>
            <a:ext cx="7540563" cy="171420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fr-CA" sz="2000" b="1" dirty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SERVICES </a:t>
            </a:r>
            <a:r>
              <a:rPr lang="fr-CA" sz="2000" b="1" dirty="0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D’ERGOTHÉRAPIE</a:t>
            </a:r>
            <a:br>
              <a:rPr lang="fr-CA" sz="2000" b="1" dirty="0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fr-CA" sz="2000" b="1" dirty="0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fr-CA" sz="2000" b="1" dirty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EN MILIEU PRÉSCOLAIRE ET SCOLAIRE</a:t>
            </a:r>
            <a:endParaRPr lang="en-CA" sz="2000" b="1" dirty="0">
              <a:solidFill>
                <a:schemeClr val="tx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7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05" y="5617134"/>
            <a:ext cx="216024" cy="32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13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95721" y="736411"/>
            <a:ext cx="7272808" cy="534793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fr-FR" sz="1500" b="1" dirty="0"/>
              <a:t>OCCUPATIONS QUOTIDIENNES LIÉES À L'ÉCOLE D'UN ÉLÈVE</a:t>
            </a:r>
            <a:r>
              <a:rPr lang="fr-FR" sz="1500" b="1" dirty="0" smtClean="0"/>
              <a:t>:</a:t>
            </a:r>
          </a:p>
          <a:p>
            <a:pPr algn="just">
              <a:spcAft>
                <a:spcPts val="600"/>
              </a:spcAft>
            </a:pPr>
            <a:r>
              <a:rPr lang="fr-FR" sz="1500" dirty="0" smtClean="0"/>
              <a:t>Activités </a:t>
            </a:r>
            <a:r>
              <a:rPr lang="fr-FR" sz="1500" dirty="0"/>
              <a:t>d'auto-soins liées à l'école (changement de vêtements, emballage du sac d'école, gestion du casier, gestion de l'heure du déjeuner, etc</a:t>
            </a:r>
            <a:r>
              <a:rPr lang="fr-FR" sz="1500" dirty="0" smtClean="0"/>
              <a:t>.)</a:t>
            </a:r>
          </a:p>
          <a:p>
            <a:pPr algn="just">
              <a:spcAft>
                <a:spcPts val="600"/>
              </a:spcAft>
            </a:pPr>
            <a:r>
              <a:rPr lang="fr-FR" sz="1500" dirty="0" smtClean="0"/>
              <a:t>Apprendre </a:t>
            </a:r>
            <a:r>
              <a:rPr lang="fr-FR" sz="1500" dirty="0"/>
              <a:t>et suivre le programme et faire ses </a:t>
            </a:r>
            <a:r>
              <a:rPr lang="fr-FR" sz="1500" dirty="0" smtClean="0"/>
              <a:t>devoirs</a:t>
            </a:r>
          </a:p>
          <a:p>
            <a:pPr algn="just">
              <a:spcAft>
                <a:spcPts val="600"/>
              </a:spcAft>
            </a:pPr>
            <a:r>
              <a:rPr lang="fr-FR" sz="1500" dirty="0" smtClean="0"/>
              <a:t>Jeu </a:t>
            </a:r>
            <a:r>
              <a:rPr lang="fr-FR" sz="1500" dirty="0"/>
              <a:t>/ loisirs, y compris la participation à des activités d'éducation physique et de récréation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500" dirty="0" smtClean="0"/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1500" dirty="0" smtClean="0"/>
              <a:t>La </a:t>
            </a:r>
            <a:r>
              <a:rPr lang="fr-FR" sz="1500" b="1" dirty="0"/>
              <a:t>PERFORMANCE DE L'ÉLÈVE </a:t>
            </a:r>
            <a:r>
              <a:rPr lang="fr-FR" sz="1500" dirty="0"/>
              <a:t>au niveau moteur, sensoriel, social et perceptuel-cognitif aura un impact sur le niveau de facilité et d'autonomie </a:t>
            </a:r>
            <a:r>
              <a:rPr lang="fr-FR" sz="1500" dirty="0" smtClean="0"/>
              <a:t>démontrés </a:t>
            </a:r>
            <a:r>
              <a:rPr lang="fr-FR" sz="1500" dirty="0"/>
              <a:t>dans l'accomplissement de ses occupations liées à l'école.</a:t>
            </a:r>
          </a:p>
          <a:p>
            <a:pPr marL="0" indent="0" algn="just">
              <a:buNone/>
            </a:pPr>
            <a:endParaRPr lang="fr-FR" sz="15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500" b="1" dirty="0" smtClean="0"/>
              <a:t>PAR </a:t>
            </a:r>
            <a:r>
              <a:rPr lang="fr-FR" sz="1500" b="1" dirty="0"/>
              <a:t>EXEMPLE </a:t>
            </a:r>
            <a:r>
              <a:rPr lang="fr-FR" sz="1500" b="1" dirty="0" smtClean="0"/>
              <a:t>: </a:t>
            </a:r>
            <a:r>
              <a:rPr lang="fr-FR" sz="1500" dirty="0" smtClean="0"/>
              <a:t>La </a:t>
            </a:r>
            <a:r>
              <a:rPr lang="fr-FR" sz="1500" dirty="0"/>
              <a:t>performance scolaire </a:t>
            </a:r>
            <a:r>
              <a:rPr lang="fr-FR" sz="1500" dirty="0" smtClean="0"/>
              <a:t>au niveau de </a:t>
            </a:r>
            <a:r>
              <a:rPr lang="fr-FR" sz="1500" dirty="0"/>
              <a:t>la lecture, de l'écriture et des mathématiques, la manipulation des crayons et des ciseaux, la performance </a:t>
            </a:r>
            <a:r>
              <a:rPr lang="fr-FR" sz="1500" dirty="0" smtClean="0"/>
              <a:t>en éducation physique/gym, </a:t>
            </a:r>
            <a:r>
              <a:rPr lang="fr-FR" sz="1500" dirty="0"/>
              <a:t>l'autonomie et l'intégration sociale </a:t>
            </a:r>
            <a:r>
              <a:rPr lang="fr-FR" sz="1500" dirty="0" smtClean="0"/>
              <a:t>dépendent tous de bonnes habiletés de motricité </a:t>
            </a:r>
            <a:r>
              <a:rPr lang="fr-FR" sz="1500" dirty="0"/>
              <a:t>globale et </a:t>
            </a:r>
            <a:r>
              <a:rPr lang="fr-FR" sz="1500" dirty="0" smtClean="0"/>
              <a:t>fine, et de </a:t>
            </a:r>
            <a:r>
              <a:rPr lang="fr-FR" sz="1500" dirty="0"/>
              <a:t>bonnes habiletés d’intégration </a:t>
            </a:r>
            <a:r>
              <a:rPr lang="fr-FR" sz="1500" dirty="0" smtClean="0"/>
              <a:t>visuo-motrices et visuo-perceptuelles.</a:t>
            </a:r>
          </a:p>
        </p:txBody>
      </p:sp>
      <p:pic>
        <p:nvPicPr>
          <p:cNvPr id="1026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17" y="736411"/>
            <a:ext cx="152048" cy="23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17" y="3142937"/>
            <a:ext cx="152048" cy="23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2200" b="1" dirty="0" smtClean="0"/>
              <a:t/>
            </a:r>
            <a:br>
              <a:rPr lang="en-CA" sz="2200" b="1" dirty="0" smtClean="0"/>
            </a:br>
            <a:r>
              <a:rPr lang="en-CA" sz="2200" b="1" dirty="0"/>
              <a:t/>
            </a:r>
            <a:br>
              <a:rPr lang="en-CA" sz="2200" b="1" dirty="0"/>
            </a:br>
            <a:r>
              <a:rPr lang="en-CA" sz="22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SERVICES POUR QUI?</a:t>
            </a:r>
            <a:br>
              <a:rPr lang="en-CA" sz="22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endParaRPr lang="fr-CA" sz="22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124744"/>
            <a:ext cx="7488832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CA" sz="16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fr-FR" sz="1500" dirty="0" smtClean="0"/>
              <a:t>Les </a:t>
            </a:r>
            <a:r>
              <a:rPr lang="fr-FR" sz="1500" dirty="0"/>
              <a:t>services d'ergothérapie peuvent contribuer à la détection précoce ou au dépistage des étudiants. Les services d'ergothérapie visent à aider les élèves ayant divers problèmes sous-jacents, notamment:</a:t>
            </a:r>
          </a:p>
          <a:p>
            <a:pPr marL="0" indent="0">
              <a:buNone/>
            </a:pPr>
            <a:endParaRPr lang="fr-FR" sz="15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Handicap physique: paralysie cérébrale, polyhandicapés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Syndromes: Downs ou autres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Retards </a:t>
            </a:r>
            <a:r>
              <a:rPr lang="fr-FR" sz="1500" dirty="0" smtClean="0"/>
              <a:t> ou déficience: développementaux</a:t>
            </a:r>
            <a:r>
              <a:rPr lang="fr-FR" sz="1500" dirty="0"/>
              <a:t>, intellectuels, langagiers, visuels, </a:t>
            </a:r>
            <a:r>
              <a:rPr lang="fr-FR" sz="1500" dirty="0" smtClean="0"/>
              <a:t>auditifs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 smtClean="0"/>
              <a:t>Spectre </a:t>
            </a:r>
            <a:r>
              <a:rPr lang="fr-FR" sz="1500" dirty="0"/>
              <a:t>autistique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Problèmes d'attention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Des troubles d'apprentissage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Problèmes de santé mentale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Problèmes sensoriels (souvent présentés comme non-conformité ou mauvais comportement)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Problèmes de comportement </a:t>
            </a:r>
            <a:r>
              <a:rPr lang="fr-FR" sz="1500" dirty="0" smtClean="0"/>
              <a:t>(est-ce sensoriel </a:t>
            </a:r>
            <a:r>
              <a:rPr lang="fr-FR" sz="1500" dirty="0"/>
              <a:t>ou </a:t>
            </a:r>
            <a:r>
              <a:rPr lang="fr-FR" sz="1500" dirty="0" smtClean="0"/>
              <a:t>comportemental?)</a:t>
            </a:r>
            <a:endParaRPr lang="fr-FR" sz="15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/>
              <a:t>Problèmes de coordination motrice: </a:t>
            </a:r>
            <a:r>
              <a:rPr lang="fr-FR" sz="1500" dirty="0" smtClean="0"/>
              <a:t>problème lors de la performance en éducation physique/gym, en écriture</a:t>
            </a:r>
            <a:r>
              <a:rPr lang="fr-FR" sz="1500" dirty="0"/>
              <a:t>, </a:t>
            </a:r>
            <a:r>
              <a:rPr lang="fr-FR" sz="1500" dirty="0" smtClean="0"/>
              <a:t> au niveau des  compétences </a:t>
            </a:r>
            <a:r>
              <a:rPr lang="fr-FR" sz="1500" dirty="0"/>
              <a:t>organisationnelles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1500" dirty="0" smtClean="0"/>
              <a:t>Difficultés de motrices </a:t>
            </a:r>
            <a:r>
              <a:rPr lang="fr-FR" sz="1500" dirty="0"/>
              <a:t>fines: difficulté à manipuler de petits objets pour effectuer une tâche</a:t>
            </a:r>
            <a:endParaRPr lang="en-CA" sz="1500" dirty="0"/>
          </a:p>
        </p:txBody>
      </p:sp>
      <p:pic>
        <p:nvPicPr>
          <p:cNvPr id="4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6093296"/>
            <a:ext cx="186044" cy="28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0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6996" y="526625"/>
            <a:ext cx="8424936" cy="2592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000" b="1" dirty="0"/>
              <a:t> </a:t>
            </a:r>
            <a:r>
              <a:rPr lang="fr-FR" sz="20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LE CURRICULUM</a:t>
            </a:r>
            <a:r>
              <a:rPr lang="fr-FR" sz="1600" b="1" dirty="0" smtClean="0"/>
              <a:t/>
            </a:r>
            <a:br>
              <a:rPr lang="fr-FR" sz="1600" b="1" dirty="0" smtClean="0"/>
            </a:br>
            <a:r>
              <a:rPr lang="fr-FR" sz="1600" b="1" dirty="0" smtClean="0"/>
              <a:t/>
            </a:r>
            <a:br>
              <a:rPr lang="fr-FR" sz="1600" b="1" dirty="0" smtClean="0"/>
            </a:br>
            <a:r>
              <a:rPr lang="fr-FR" sz="1800" b="1" dirty="0" smtClean="0"/>
              <a:t>Que ce soit un programme académique </a:t>
            </a:r>
            <a:r>
              <a:rPr lang="fr-FR" sz="1800" b="1" dirty="0"/>
              <a:t>ou </a:t>
            </a:r>
            <a:r>
              <a:rPr lang="fr-FR" sz="1800" b="1" dirty="0" smtClean="0"/>
              <a:t>fonctionnel, l‘ergothérapeute </a:t>
            </a:r>
            <a:r>
              <a:rPr lang="fr-FR" sz="1800" b="1" dirty="0"/>
              <a:t>soutien </a:t>
            </a:r>
            <a:r>
              <a:rPr lang="fr-FR" sz="1800" b="1" dirty="0" smtClean="0"/>
              <a:t>l'élève dans le programme </a:t>
            </a:r>
            <a:r>
              <a:rPr lang="fr-FR" sz="1800" b="1" dirty="0"/>
              <a:t>d'études dans lequel </a:t>
            </a:r>
            <a:r>
              <a:rPr lang="fr-FR" sz="1800" b="1" dirty="0" smtClean="0"/>
              <a:t>il/elle est impliqué/e </a:t>
            </a:r>
            <a:r>
              <a:rPr lang="fr-FR" sz="1800" b="1" dirty="0"/>
              <a:t>pour optimiser </a:t>
            </a:r>
            <a:r>
              <a:rPr lang="fr-FR" sz="1800" b="1" dirty="0" smtClean="0"/>
              <a:t>sa participation et sa réussite </a:t>
            </a:r>
            <a:r>
              <a:rPr lang="fr-FR" sz="1800" b="1" dirty="0"/>
              <a:t>scolaire.</a:t>
            </a:r>
            <a:r>
              <a:rPr lang="en-CA" sz="1800" b="1" dirty="0" smtClean="0"/>
              <a:t/>
            </a:r>
            <a:br>
              <a:rPr lang="en-CA" sz="1800" b="1" dirty="0" smtClean="0"/>
            </a:br>
            <a:endParaRPr lang="en-CA" sz="1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55776" y="3645024"/>
            <a:ext cx="5832648" cy="273630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</a:pPr>
            <a:endParaRPr lang="fr-CA" sz="1200" i="1" u="sng" dirty="0" smtClean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fr-CA" sz="1500" i="1" dirty="0" smtClean="0"/>
              <a:t>ENSEIGNEMENT PRÉSCOLAIRE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fr-CA" sz="1500" i="1" dirty="0" smtClean="0"/>
              <a:t>ENSEIGNEMENT PRIMAIRE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fr-CA" sz="1500" i="1" dirty="0" smtClean="0"/>
              <a:t>ENSEIGNEMENT SECONDAIRE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fr-CA" sz="1500" i="1" dirty="0" smtClean="0"/>
              <a:t>CURRICULA ADAPTÉ,</a:t>
            </a:r>
            <a:r>
              <a:rPr lang="fr-CA" sz="1600" i="1" dirty="0" smtClean="0"/>
              <a:t> </a:t>
            </a:r>
            <a:r>
              <a:rPr lang="fr-CA" sz="1000" i="1" dirty="0" smtClean="0"/>
              <a:t>par exemple: </a:t>
            </a:r>
            <a:r>
              <a:rPr lang="fr-CA" sz="1000" dirty="0" smtClean="0"/>
              <a:t>pour une déficience intellectuelle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fr-CA" sz="1500" i="1" dirty="0" smtClean="0"/>
              <a:t>FORMATION PROFESSIONNELLE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CA" sz="1200" dirty="0"/>
          </a:p>
        </p:txBody>
      </p:sp>
      <p:pic>
        <p:nvPicPr>
          <p:cNvPr id="4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861048"/>
            <a:ext cx="216024" cy="328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3528" y="332656"/>
            <a:ext cx="8424936" cy="32403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299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6532" y="2420888"/>
            <a:ext cx="7345868" cy="39604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500" b="1" dirty="0" smtClean="0"/>
              <a:t>L’EVALUATION EN ERGOTHÉRAPIE vise à identifier les causes potentielles et les contributeurs aux difficultés ou retards de l'élève affectant sa performance au niveau scolaire.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500" b="1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500" u="sng" dirty="0" smtClean="0"/>
              <a:t>EVALUATION - différents types d'évaluation pour différents objectifs</a:t>
            </a:r>
            <a:r>
              <a:rPr lang="fr-FR" sz="1500" dirty="0" smtClean="0"/>
              <a:t>:</a:t>
            </a:r>
          </a:p>
          <a:p>
            <a:pPr marL="0" indent="0" algn="just">
              <a:buNone/>
            </a:pPr>
            <a:r>
              <a:rPr lang="fr-FR" sz="1500" dirty="0" smtClean="0"/>
              <a:t>L'ergothérapeute peut aider à la </a:t>
            </a:r>
            <a:r>
              <a:rPr lang="fr-FR" sz="1500" b="1" dirty="0" smtClean="0"/>
              <a:t>détection</a:t>
            </a:r>
            <a:r>
              <a:rPr lang="fr-FR" sz="1500" dirty="0" smtClean="0"/>
              <a:t>, au </a:t>
            </a:r>
            <a:r>
              <a:rPr lang="fr-FR" sz="1500" b="1" dirty="0" smtClean="0"/>
              <a:t>dépistage </a:t>
            </a:r>
            <a:r>
              <a:rPr lang="fr-FR" sz="1500" dirty="0" smtClean="0"/>
              <a:t>et à </a:t>
            </a:r>
            <a:r>
              <a:rPr lang="fr-FR" sz="1500" b="1" dirty="0" smtClean="0"/>
              <a:t>l'évaluation formelle </a:t>
            </a:r>
            <a:r>
              <a:rPr lang="fr-FR" sz="1500" dirty="0" smtClean="0"/>
              <a:t>des étudiants.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sz="15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1500" b="1" dirty="0" smtClean="0"/>
              <a:t>L'évaluation formelle </a:t>
            </a:r>
            <a:r>
              <a:rPr lang="fr-FR" sz="1500" dirty="0" smtClean="0"/>
              <a:t>peut se faire par divers moyens, y compris l'entrevue, l'observation en classe/environnement, l'analyse du rendement ainsi que l'évaluation avec divers outils (standardisés ou non) selon le niveau de gravité et de complexité des difficultés éprouvées par l'élève.</a:t>
            </a:r>
          </a:p>
          <a:p>
            <a:pPr marL="0" indent="0">
              <a:buNone/>
            </a:pPr>
            <a:endParaRPr lang="fr-FR" sz="18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27584" y="692696"/>
            <a:ext cx="7200800" cy="1143000"/>
          </a:xfrm>
        </p:spPr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SERVICES D’ERGOTHÉRAPIE EN MILIEU SCOLAIRE</a:t>
            </a:r>
            <a:b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/>
            </a:r>
            <a:b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ÉVALUATION</a:t>
            </a:r>
            <a:endParaRPr lang="en-CA" sz="20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6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630" y="1386053"/>
            <a:ext cx="189221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71600" y="476672"/>
            <a:ext cx="7200800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14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772816"/>
            <a:ext cx="7632847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L’INTERVENTION </a:t>
            </a:r>
            <a:r>
              <a:rPr lang="fr-FR" sz="1400" b="1" dirty="0"/>
              <a:t>est basé sur les résultats de l'évaluation et les objectifs d'intervention ciblés pour aider l'étudiant à </a:t>
            </a:r>
            <a:r>
              <a:rPr lang="fr-FR" sz="1400" b="1" dirty="0" smtClean="0"/>
              <a:t>progresser en </a:t>
            </a:r>
            <a:r>
              <a:rPr lang="fr-FR" sz="1400" b="1" dirty="0"/>
              <a:t>utilisant les stratégies fournies à l'élève, aux éducateurs et aux autres personnes qui le soutiennent.</a:t>
            </a:r>
          </a:p>
          <a:p>
            <a:pPr marL="0" indent="0" algn="just">
              <a:buNone/>
            </a:pPr>
            <a:endParaRPr lang="fr-FR" sz="14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1400" dirty="0"/>
              <a:t>INTERVENTION </a:t>
            </a:r>
            <a:r>
              <a:rPr lang="fr-FR" sz="1400" dirty="0" smtClean="0"/>
              <a:t>ERGOTHÉRAPIQUE:</a:t>
            </a:r>
            <a:endParaRPr lang="fr-FR" sz="1400" dirty="0"/>
          </a:p>
          <a:p>
            <a:pPr lvl="1" algn="just">
              <a:spcAft>
                <a:spcPts val="600"/>
              </a:spcAft>
            </a:pPr>
            <a:r>
              <a:rPr lang="fr-FR" sz="1400" dirty="0"/>
              <a:t>Vise à </a:t>
            </a:r>
            <a:r>
              <a:rPr lang="fr-FR" sz="1400" b="1" dirty="0"/>
              <a:t>améliorer, restaurer, maintenir ou prévenir la détérioration </a:t>
            </a:r>
            <a:r>
              <a:rPr lang="fr-FR" sz="1400" dirty="0"/>
              <a:t>des compétences requises pour fonctionner en milieu scolaire</a:t>
            </a:r>
          </a:p>
          <a:p>
            <a:pPr lvl="1" algn="just">
              <a:spcAft>
                <a:spcPts val="600"/>
              </a:spcAft>
            </a:pPr>
            <a:r>
              <a:rPr lang="fr-FR" sz="1400" dirty="0" smtClean="0"/>
              <a:t>Le </a:t>
            </a:r>
            <a:r>
              <a:rPr lang="fr-FR" sz="1400" b="1" dirty="0" smtClean="0"/>
              <a:t>curriculum</a:t>
            </a:r>
            <a:r>
              <a:rPr lang="fr-FR" sz="1400" dirty="0" smtClean="0"/>
              <a:t>: avec un curriculum académique ou fonctionnel, l’ergothérapeute travaille pour optimiser la participation de </a:t>
            </a:r>
            <a:r>
              <a:rPr lang="fr-FR" sz="1400" dirty="0"/>
              <a:t>l’élève </a:t>
            </a:r>
            <a:r>
              <a:rPr lang="fr-FR" sz="1400" dirty="0" smtClean="0"/>
              <a:t> et sa réussite scolaire</a:t>
            </a:r>
          </a:p>
          <a:p>
            <a:pPr lvl="1" algn="just">
              <a:spcAft>
                <a:spcPts val="600"/>
              </a:spcAft>
            </a:pPr>
            <a:r>
              <a:rPr lang="fr-FR" sz="1400" dirty="0" smtClean="0"/>
              <a:t>Peut </a:t>
            </a:r>
            <a:r>
              <a:rPr lang="fr-FR" sz="1400" dirty="0"/>
              <a:t>être fait par </a:t>
            </a:r>
            <a:r>
              <a:rPr lang="fr-FR" sz="1400" b="1" dirty="0"/>
              <a:t>l'éducation (ateliers) </a:t>
            </a:r>
            <a:r>
              <a:rPr lang="fr-FR" sz="1400" dirty="0"/>
              <a:t>des éducateurs, </a:t>
            </a:r>
            <a:r>
              <a:rPr lang="fr-FR" sz="1400" dirty="0" smtClean="0"/>
              <a:t>du personnel de </a:t>
            </a:r>
            <a:r>
              <a:rPr lang="fr-FR" sz="1400" dirty="0"/>
              <a:t>soutien, des parents, etc. sur diverses stratégies à utiliser pour le bénéfice de </a:t>
            </a:r>
            <a:r>
              <a:rPr lang="fr-FR" sz="1400" dirty="0" smtClean="0"/>
              <a:t>l'élève pour </a:t>
            </a:r>
            <a:r>
              <a:rPr lang="fr-FR" sz="1400" dirty="0"/>
              <a:t>un succès scolaire optimal</a:t>
            </a:r>
          </a:p>
          <a:p>
            <a:pPr lvl="1" algn="just">
              <a:spcAft>
                <a:spcPts val="600"/>
              </a:spcAft>
            </a:pPr>
            <a:r>
              <a:rPr lang="fr-FR" sz="1400" dirty="0"/>
              <a:t>Peut être fait grâce à une </a:t>
            </a:r>
            <a:r>
              <a:rPr lang="fr-FR" sz="1400" b="1" dirty="0"/>
              <a:t>consultation collaborative avec l'enseignant</a:t>
            </a:r>
          </a:p>
          <a:p>
            <a:pPr lvl="1" algn="just">
              <a:spcAft>
                <a:spcPts val="600"/>
              </a:spcAft>
            </a:pPr>
            <a:r>
              <a:rPr lang="fr-FR" sz="1400" b="1" dirty="0"/>
              <a:t>Intervention dans l'environnement pour de meilleurs résultats</a:t>
            </a:r>
            <a:r>
              <a:rPr lang="fr-FR" sz="1400" dirty="0"/>
              <a:t>: Peut se faire directement dans la salle de classe avec l'enseignant et avec toute la classe, </a:t>
            </a:r>
            <a:r>
              <a:rPr lang="fr-FR" sz="1400" dirty="0" smtClean="0"/>
              <a:t>en </a:t>
            </a:r>
            <a:r>
              <a:rPr lang="fr-FR" sz="1400" dirty="0"/>
              <a:t>sous-groupe d'élèves ou </a:t>
            </a:r>
            <a:r>
              <a:rPr lang="fr-FR" sz="1400" dirty="0" smtClean="0"/>
              <a:t>avec </a:t>
            </a:r>
            <a:r>
              <a:rPr lang="fr-FR" sz="1400" dirty="0"/>
              <a:t>un </a:t>
            </a:r>
            <a:r>
              <a:rPr lang="fr-FR" sz="1400" dirty="0" smtClean="0"/>
              <a:t>élève spécifique</a:t>
            </a:r>
            <a:r>
              <a:rPr lang="fr-FR" sz="1400" dirty="0"/>
              <a:t>; </a:t>
            </a:r>
            <a:r>
              <a:rPr lang="fr-FR" sz="1400" dirty="0" smtClean="0"/>
              <a:t>l’environnement que l’ergothérapeute et </a:t>
            </a:r>
            <a:r>
              <a:rPr lang="fr-FR" sz="1400" dirty="0"/>
              <a:t>l'enseignant ont identifié comme le plus bénéfique pour </a:t>
            </a:r>
            <a:r>
              <a:rPr lang="fr-FR" sz="1400" dirty="0" smtClean="0"/>
              <a:t>tous</a:t>
            </a:r>
            <a:endParaRPr lang="fr-FR" sz="14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67544" y="33722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ct val="20000"/>
              </a:spcBef>
            </a:pPr>
            <a: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SERVICES D’ERGOTHÉRAPIE EN MILIEU SCOLAIRE</a:t>
            </a:r>
            <a:br>
              <a:rPr lang="fr-CA" sz="20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</a:br>
            <a:r>
              <a:rPr lang="fr-CA" sz="20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INTERVENTION</a:t>
            </a:r>
            <a:endParaRPr lang="en-CA" sz="20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C:\Users\Sylvie\AppData\Local\Microsoft\Windows\Temporary Internet Files\Content.IE5\BWERELTS\pencil-23419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736" y="1124744"/>
            <a:ext cx="189221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332656"/>
            <a:ext cx="7632848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267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2144</Words>
  <Application>Microsoft Office PowerPoint</Application>
  <PresentationFormat>Affichage à l'écran (4:3)</PresentationFormat>
  <Paragraphs>169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Présentation PowerPoint</vt:lpstr>
      <vt:lpstr>Présentation PowerPoint</vt:lpstr>
      <vt:lpstr>LES SERVICES D’ERGOTHÉRAPIE : </vt:lpstr>
      <vt:lpstr>SERVICES D’ERGOTHÉRAPIE  EN MILIEU PRÉSCOLAIRE ET SCOLAIRE</vt:lpstr>
      <vt:lpstr>Présentation PowerPoint</vt:lpstr>
      <vt:lpstr>  SERVICES POUR QUI? </vt:lpstr>
      <vt:lpstr> LE CURRICULUM  Que ce soit un programme académique ou fonctionnel, l‘ergothérapeute soutien l'élève dans le programme d'études dans lequel il/elle est impliqué/e pour optimiser sa participation et sa réussite scolaire. </vt:lpstr>
      <vt:lpstr>SERVICES D’ERGOTHÉRAPIE EN MILIEU SCOLAIRE  ÉVALUATION</vt:lpstr>
      <vt:lpstr>SERVICES D’ERGOTHÉRAPIE EN MILIEU SCOLAIRE INTERVENTION</vt:lpstr>
      <vt:lpstr>Reference : Cahill, S. (2010).</vt:lpstr>
      <vt:lpstr>ÉTUDE DE RECHERCHE CANADIENNE:  Résultats de l'application du modèle Partenariat pour le changement (P4C) dans des écoles en Ontario afin d'offrir du  SOUTIEN À TOUS LES ÉLÈVES DANS LE BESOIN</vt:lpstr>
      <vt:lpstr>Traduction libre:   La collaboration exige l'effort coordonné et proactif d'une équipe d'aviron, où chaque personne rame dans la même direction, modulant leurs coups pour atteindre un but commun.  Reference - image : Asher, A. (2010).</vt:lpstr>
      <vt:lpstr>Comment l'ergothérapie fait la différence dans le système scolaire?   Un résumé de la littérature   (Source: Sahagian Whalen, Canadian Association of Occupational Therapy, 2002) </vt:lpstr>
      <vt:lpstr>Présentation PowerPoint</vt:lpstr>
      <vt:lpstr>Sylvie Janelle, erg., M.Sc.    SERVICES DE FORMATION CONTINUE   Conférences, présentations, ateliers, échanges Web pour le personnel scolaire et les administrateurs scolaires  </vt:lpstr>
      <vt:lpstr>FORMATION CONTINUE – Conférences, Présentations, Ateliers, or échanges via le Web</vt:lpstr>
      <vt:lpstr>FORMATION CONTINUE – Conférences, Présentations, Ateliers, or échanges via le Web</vt:lpstr>
      <vt:lpstr>Références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</cp:lastModifiedBy>
  <cp:revision>208</cp:revision>
  <dcterms:created xsi:type="dcterms:W3CDTF">2017-10-09T14:43:01Z</dcterms:created>
  <dcterms:modified xsi:type="dcterms:W3CDTF">2018-01-16T16:36:56Z</dcterms:modified>
  <cp:contentStatus/>
</cp:coreProperties>
</file>