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63" r:id="rId4"/>
    <p:sldId id="290" r:id="rId5"/>
    <p:sldId id="274" r:id="rId6"/>
    <p:sldId id="259" r:id="rId7"/>
    <p:sldId id="291" r:id="rId8"/>
    <p:sldId id="275" r:id="rId9"/>
    <p:sldId id="286" r:id="rId10"/>
    <p:sldId id="285" r:id="rId11"/>
    <p:sldId id="288" r:id="rId12"/>
    <p:sldId id="287" r:id="rId13"/>
    <p:sldId id="276" r:id="rId14"/>
    <p:sldId id="278" r:id="rId15"/>
    <p:sldId id="289" r:id="rId16"/>
    <p:sldId id="292" r:id="rId17"/>
    <p:sldId id="293"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CA"/>
          </a:p>
        </p:txBody>
      </p:sp>
      <p:sp>
        <p:nvSpPr>
          <p:cNvPr id="4" name="Espace réservé de la date 3"/>
          <p:cNvSpPr>
            <a:spLocks noGrp="1"/>
          </p:cNvSpPr>
          <p:nvPr>
            <p:ph type="dt" sz="half" idx="10"/>
          </p:nvPr>
        </p:nvSpPr>
        <p:spPr/>
        <p:txBody>
          <a:body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1955039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3402368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3644570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3490324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69110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A8EA1B4E-AD10-4E85-BDB6-2102095510C6}" type="datetimeFigureOut">
              <a:rPr lang="fr-CA" smtClean="0"/>
              <a:t>2018-01-16</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2170697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A8EA1B4E-AD10-4E85-BDB6-2102095510C6}" type="datetimeFigureOut">
              <a:rPr lang="fr-CA" smtClean="0"/>
              <a:t>2018-01-16</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214193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e la date 2"/>
          <p:cNvSpPr>
            <a:spLocks noGrp="1"/>
          </p:cNvSpPr>
          <p:nvPr>
            <p:ph type="dt" sz="half" idx="10"/>
          </p:nvPr>
        </p:nvSpPr>
        <p:spPr/>
        <p:txBody>
          <a:bodyPr/>
          <a:lstStyle/>
          <a:p>
            <a:fld id="{A8EA1B4E-AD10-4E85-BDB6-2102095510C6}" type="datetimeFigureOut">
              <a:rPr lang="fr-CA" smtClean="0"/>
              <a:t>2018-01-16</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4170790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8EA1B4E-AD10-4E85-BDB6-2102095510C6}" type="datetimeFigureOut">
              <a:rPr lang="fr-CA" smtClean="0"/>
              <a:t>2018-01-16</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197790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8EA1B4E-AD10-4E85-BDB6-2102095510C6}" type="datetimeFigureOut">
              <a:rPr lang="fr-CA" smtClean="0"/>
              <a:t>2018-01-16</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3301797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8EA1B4E-AD10-4E85-BDB6-2102095510C6}" type="datetimeFigureOut">
              <a:rPr lang="fr-CA" smtClean="0"/>
              <a:t>2018-01-16</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94B93AF8-5EBE-4614-ACAF-CD3A48629574}" type="slidenum">
              <a:rPr lang="fr-CA" smtClean="0"/>
              <a:t>‹N°›</a:t>
            </a:fld>
            <a:endParaRPr lang="fr-CA"/>
          </a:p>
        </p:txBody>
      </p:sp>
    </p:spTree>
    <p:extLst>
      <p:ext uri="{BB962C8B-B14F-4D97-AF65-F5344CB8AC3E}">
        <p14:creationId xmlns:p14="http://schemas.microsoft.com/office/powerpoint/2010/main" val="2597248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EA1B4E-AD10-4E85-BDB6-2102095510C6}" type="datetimeFigureOut">
              <a:rPr lang="fr-CA" smtClean="0"/>
              <a:t>2018-01-16</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93AF8-5EBE-4614-ACAF-CD3A48629574}" type="slidenum">
              <a:rPr lang="fr-CA" smtClean="0"/>
              <a:t>‹N°›</a:t>
            </a:fld>
            <a:endParaRPr lang="fr-CA"/>
          </a:p>
        </p:txBody>
      </p:sp>
    </p:spTree>
    <p:extLst>
      <p:ext uri="{BB962C8B-B14F-4D97-AF65-F5344CB8AC3E}">
        <p14:creationId xmlns:p14="http://schemas.microsoft.com/office/powerpoint/2010/main" val="3192122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canchild.c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75656" y="4437112"/>
            <a:ext cx="6400800" cy="1752600"/>
          </a:xfrm>
        </p:spPr>
        <p:txBody>
          <a:bodyPr/>
          <a:lstStyle/>
          <a:p>
            <a:r>
              <a:rPr lang="fr-CA" sz="1400" dirty="0" smtClean="0"/>
              <a:t>By</a:t>
            </a:r>
          </a:p>
          <a:p>
            <a:r>
              <a:rPr lang="fr-CA" sz="2800" dirty="0" smtClean="0"/>
              <a:t>Sylvie Janelle, erg., M.Sc.</a:t>
            </a:r>
          </a:p>
          <a:p>
            <a:r>
              <a:rPr lang="fr-CA" sz="2800" dirty="0" smtClean="0"/>
              <a:t>Occupational Therapist</a:t>
            </a:r>
            <a:endParaRPr lang="fr-CA" sz="2800" dirty="0"/>
          </a:p>
        </p:txBody>
      </p:sp>
      <p:pic>
        <p:nvPicPr>
          <p:cNvPr id="4"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00822" y="4648694"/>
            <a:ext cx="326962" cy="497701"/>
          </a:xfrm>
          <a:prstGeom prst="rect">
            <a:avLst/>
          </a:prstGeom>
          <a:noFill/>
          <a:extLst>
            <a:ext uri="{909E8E84-426E-40DD-AFC4-6F175D3DCCD1}">
              <a14:hiddenFill xmlns:a14="http://schemas.microsoft.com/office/drawing/2010/main">
                <a:solidFill>
                  <a:srgbClr val="FFFFFF"/>
                </a:solidFill>
              </a14:hiddenFill>
            </a:ext>
          </a:extLst>
        </p:spPr>
      </p:pic>
      <p:sp>
        <p:nvSpPr>
          <p:cNvPr id="5" name="Ellipse 4"/>
          <p:cNvSpPr/>
          <p:nvPr/>
        </p:nvSpPr>
        <p:spPr>
          <a:xfrm>
            <a:off x="683568" y="1340768"/>
            <a:ext cx="7632848" cy="2304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algn="ctr"/>
            <a:r>
              <a:rPr lang="fr-CA" sz="3200" b="1" dirty="0"/>
              <a:t>Occupational Therapy Services </a:t>
            </a:r>
            <a:br>
              <a:rPr lang="fr-CA" sz="3200" b="1" dirty="0"/>
            </a:br>
            <a:r>
              <a:rPr lang="en-CA" sz="3200" b="1" dirty="0" smtClean="0"/>
              <a:t>in the learning environment</a:t>
            </a:r>
            <a:endParaRPr lang="en-CA" sz="3200" b="1" dirty="0"/>
          </a:p>
        </p:txBody>
      </p:sp>
    </p:spTree>
    <p:extLst>
      <p:ext uri="{BB962C8B-B14F-4D97-AF65-F5344CB8AC3E}">
        <p14:creationId xmlns:p14="http://schemas.microsoft.com/office/powerpoint/2010/main" val="11751423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695369"/>
            <a:ext cx="7560840" cy="5253911"/>
          </a:xfrm>
        </p:spPr>
        <p:txBody>
          <a:bodyPr>
            <a:noAutofit/>
          </a:bodyPr>
          <a:lstStyle/>
          <a:p>
            <a:pPr marL="0" indent="0" algn="just">
              <a:buNone/>
            </a:pPr>
            <a:r>
              <a:rPr lang="en-CA" sz="1500" b="1" u="sng" dirty="0"/>
              <a:t>OT </a:t>
            </a:r>
            <a:r>
              <a:rPr lang="en-CA" sz="1500" b="1" u="sng" dirty="0" smtClean="0"/>
              <a:t>RECOMMENDATIONS most often relate to </a:t>
            </a:r>
            <a:r>
              <a:rPr lang="en-CA" sz="1500" b="1" dirty="0" smtClean="0"/>
              <a:t>: </a:t>
            </a:r>
            <a:endParaRPr lang="en-CA" sz="1500" b="1" dirty="0"/>
          </a:p>
          <a:p>
            <a:pPr lvl="1" algn="just">
              <a:lnSpc>
                <a:spcPct val="160000"/>
              </a:lnSpc>
            </a:pPr>
            <a:r>
              <a:rPr lang="en-CA" sz="1500" dirty="0" smtClean="0"/>
              <a:t>task </a:t>
            </a:r>
            <a:r>
              <a:rPr lang="en-CA" sz="1500" dirty="0"/>
              <a:t>adaptations</a:t>
            </a:r>
          </a:p>
          <a:p>
            <a:pPr lvl="1" algn="just">
              <a:lnSpc>
                <a:spcPct val="160000"/>
              </a:lnSpc>
            </a:pPr>
            <a:r>
              <a:rPr lang="en-CA" sz="1500" dirty="0"/>
              <a:t>task modifications</a:t>
            </a:r>
          </a:p>
          <a:p>
            <a:pPr lvl="1" algn="just">
              <a:lnSpc>
                <a:spcPct val="160000"/>
              </a:lnSpc>
            </a:pPr>
            <a:r>
              <a:rPr lang="en-CA" sz="1500" dirty="0"/>
              <a:t>assistive </a:t>
            </a:r>
            <a:r>
              <a:rPr lang="en-CA" sz="1500" dirty="0" smtClean="0"/>
              <a:t>devices </a:t>
            </a:r>
            <a:r>
              <a:rPr lang="en-CA" sz="1500" dirty="0"/>
              <a:t>to optimize the student’s performance in the school setting</a:t>
            </a:r>
          </a:p>
          <a:p>
            <a:pPr marL="0" lvl="0" indent="0">
              <a:buNone/>
            </a:pPr>
            <a:endParaRPr lang="en-CA" sz="1500" b="1" dirty="0" smtClean="0"/>
          </a:p>
          <a:p>
            <a:pPr marL="0" lvl="0" indent="0">
              <a:buNone/>
            </a:pPr>
            <a:endParaRPr lang="en-CA" sz="1500" b="1" dirty="0" smtClean="0"/>
          </a:p>
          <a:p>
            <a:pPr marL="0" indent="0">
              <a:buNone/>
            </a:pPr>
            <a:r>
              <a:rPr lang="en-CA" sz="1500" b="1" dirty="0" smtClean="0"/>
              <a:t>For example, school-based OT intervention services can include</a:t>
            </a:r>
            <a:r>
              <a:rPr lang="en-CA" sz="1500" dirty="0" smtClean="0"/>
              <a:t> </a:t>
            </a:r>
            <a:r>
              <a:rPr lang="en-CA" sz="1500" b="1" dirty="0" smtClean="0"/>
              <a:t>:</a:t>
            </a:r>
          </a:p>
          <a:p>
            <a:pPr>
              <a:lnSpc>
                <a:spcPct val="150000"/>
              </a:lnSpc>
            </a:pPr>
            <a:r>
              <a:rPr lang="en-CA" sz="1500" dirty="0" smtClean="0"/>
              <a:t>Adjustments to student assignments</a:t>
            </a:r>
          </a:p>
          <a:p>
            <a:pPr>
              <a:lnSpc>
                <a:spcPct val="150000"/>
              </a:lnSpc>
            </a:pPr>
            <a:r>
              <a:rPr lang="en-CA" sz="1500" dirty="0" smtClean="0"/>
              <a:t>Adjustments to the tools and materials used during assignments</a:t>
            </a:r>
          </a:p>
          <a:p>
            <a:pPr>
              <a:lnSpc>
                <a:spcPct val="150000"/>
              </a:lnSpc>
            </a:pPr>
            <a:r>
              <a:rPr lang="en-CA" sz="1500" dirty="0" smtClean="0"/>
              <a:t>Adjustments to how student uses tools and materials to complete their assignments</a:t>
            </a:r>
          </a:p>
          <a:p>
            <a:pPr>
              <a:lnSpc>
                <a:spcPct val="150000"/>
              </a:lnSpc>
            </a:pPr>
            <a:r>
              <a:rPr lang="en-CA" sz="1500" dirty="0" smtClean="0"/>
              <a:t>Adjustments to how the student completes assignments</a:t>
            </a:r>
          </a:p>
          <a:p>
            <a:pPr>
              <a:lnSpc>
                <a:spcPct val="150000"/>
              </a:lnSpc>
            </a:pPr>
            <a:r>
              <a:rPr lang="en-CA" sz="1500" dirty="0" smtClean="0"/>
              <a:t>Adjustments to teacher / student interactions</a:t>
            </a:r>
          </a:p>
          <a:p>
            <a:pPr>
              <a:lnSpc>
                <a:spcPct val="150000"/>
              </a:lnSpc>
            </a:pPr>
            <a:r>
              <a:rPr lang="en-CA" sz="1500" dirty="0" smtClean="0"/>
              <a:t>Adjustments to the physical environment</a:t>
            </a:r>
          </a:p>
          <a:p>
            <a:pPr>
              <a:lnSpc>
                <a:spcPct val="150000"/>
              </a:lnSpc>
            </a:pPr>
            <a:r>
              <a:rPr lang="en-CA" sz="1500" dirty="0" smtClean="0"/>
              <a:t>Adjustments to home / school communication mechanisms</a:t>
            </a:r>
          </a:p>
          <a:p>
            <a:pPr>
              <a:lnSpc>
                <a:spcPct val="150000"/>
              </a:lnSpc>
            </a:pPr>
            <a:r>
              <a:rPr lang="en-CA" sz="1500" dirty="0" smtClean="0"/>
              <a:t>Adjustments to the social environment</a:t>
            </a:r>
          </a:p>
        </p:txBody>
      </p:sp>
      <p:sp>
        <p:nvSpPr>
          <p:cNvPr id="2" name="Rectangle 1"/>
          <p:cNvSpPr/>
          <p:nvPr/>
        </p:nvSpPr>
        <p:spPr>
          <a:xfrm>
            <a:off x="971600" y="6165304"/>
            <a:ext cx="1643399" cy="246221"/>
          </a:xfrm>
          <a:prstGeom prst="rect">
            <a:avLst/>
          </a:prstGeom>
        </p:spPr>
        <p:txBody>
          <a:bodyPr wrap="none">
            <a:spAutoFit/>
          </a:bodyPr>
          <a:lstStyle/>
          <a:p>
            <a:r>
              <a:rPr lang="en-CA" sz="1000" dirty="0"/>
              <a:t>Reference : Cahill, S. (2010).</a:t>
            </a:r>
          </a:p>
        </p:txBody>
      </p:sp>
    </p:spTree>
    <p:extLst>
      <p:ext uri="{BB962C8B-B14F-4D97-AF65-F5344CB8AC3E}">
        <p14:creationId xmlns:p14="http://schemas.microsoft.com/office/powerpoint/2010/main" val="528214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90156"/>
            <a:ext cx="5760640" cy="1008112"/>
          </a:xfrm>
        </p:spPr>
        <p:txBody>
          <a:bodyPr>
            <a:normAutofit fontScale="90000"/>
          </a:bodyPr>
          <a:lstStyle/>
          <a:p>
            <a:r>
              <a:rPr lang="en-CA" sz="2200" dirty="0">
                <a:effectLst>
                  <a:glow rad="63500">
                    <a:schemeClr val="accent1">
                      <a:satMod val="175000"/>
                      <a:alpha val="40000"/>
                    </a:schemeClr>
                  </a:glow>
                </a:effectLst>
              </a:rPr>
              <a:t>CANADIAN RESEARCH STUDY :</a:t>
            </a:r>
            <a:br>
              <a:rPr lang="en-CA" sz="2200" dirty="0">
                <a:effectLst>
                  <a:glow rad="63500">
                    <a:schemeClr val="accent1">
                      <a:satMod val="175000"/>
                      <a:alpha val="40000"/>
                    </a:schemeClr>
                  </a:glow>
                </a:effectLst>
              </a:rPr>
            </a:br>
            <a:r>
              <a:rPr lang="en-CA" sz="1400" b="1" dirty="0" smtClean="0"/>
              <a:t/>
            </a:r>
            <a:br>
              <a:rPr lang="en-CA" sz="1400" b="1" dirty="0" smtClean="0"/>
            </a:br>
            <a:r>
              <a:rPr lang="en-CA" sz="1600" b="1" dirty="0" smtClean="0"/>
              <a:t>Results </a:t>
            </a:r>
            <a:r>
              <a:rPr lang="en-CA" sz="1600" b="1" dirty="0"/>
              <a:t>of the application of the </a:t>
            </a:r>
            <a:r>
              <a:rPr lang="en-CA" sz="1600" b="1" i="1" dirty="0" smtClean="0"/>
              <a:t>Partnering for Change model (P4C) </a:t>
            </a:r>
            <a:br>
              <a:rPr lang="en-CA" sz="1600" b="1" i="1" dirty="0" smtClean="0"/>
            </a:br>
            <a:r>
              <a:rPr lang="en-CA" sz="1600" b="1" dirty="0" smtClean="0"/>
              <a:t>in </a:t>
            </a:r>
            <a:r>
              <a:rPr lang="en-CA" sz="1600" b="1" dirty="0" smtClean="0"/>
              <a:t>Ontario </a:t>
            </a:r>
            <a:r>
              <a:rPr lang="en-CA" sz="1600" b="1" dirty="0" smtClean="0"/>
              <a:t>schools in </a:t>
            </a:r>
            <a:r>
              <a:rPr lang="en-CA" sz="1600" b="1" dirty="0" smtClean="0"/>
              <a:t>order </a:t>
            </a:r>
            <a:r>
              <a:rPr lang="en-CA" sz="1600" b="1" dirty="0"/>
              <a:t>to provide </a:t>
            </a:r>
            <a:r>
              <a:rPr lang="en-CA" sz="1600" b="1" dirty="0" smtClean="0"/>
              <a:t/>
            </a:r>
            <a:br>
              <a:rPr lang="en-CA" sz="1600" b="1" dirty="0" smtClean="0"/>
            </a:br>
            <a:r>
              <a:rPr lang="en-CA" sz="1600" b="1" dirty="0" smtClean="0"/>
              <a:t>SUPPORT FOR ALL STUDENTS IN NEED</a:t>
            </a:r>
            <a:endParaRPr lang="en-CA" sz="1600" b="1" dirty="0"/>
          </a:p>
        </p:txBody>
      </p:sp>
      <p:sp>
        <p:nvSpPr>
          <p:cNvPr id="3" name="Espace réservé du contenu 2"/>
          <p:cNvSpPr>
            <a:spLocks noGrp="1"/>
          </p:cNvSpPr>
          <p:nvPr>
            <p:ph idx="1"/>
          </p:nvPr>
        </p:nvSpPr>
        <p:spPr>
          <a:xfrm>
            <a:off x="434268" y="2276872"/>
            <a:ext cx="8229600" cy="3924436"/>
          </a:xfrm>
        </p:spPr>
        <p:txBody>
          <a:bodyPr>
            <a:noAutofit/>
          </a:bodyPr>
          <a:lstStyle/>
          <a:p>
            <a:pPr marL="0" indent="0">
              <a:spcBef>
                <a:spcPts val="0"/>
              </a:spcBef>
              <a:buNone/>
            </a:pPr>
            <a:r>
              <a:rPr lang="en-CA" sz="1400" b="1" dirty="0"/>
              <a:t>GOAL OF THE PROJECT: to build capacity within teachers, school staff and parents so they can support children with coordination difficulties in their participation, learning and development</a:t>
            </a:r>
            <a:r>
              <a:rPr lang="en-CA" sz="1400" b="1" dirty="0" smtClean="0"/>
              <a:t>.</a:t>
            </a:r>
          </a:p>
          <a:p>
            <a:pPr marL="0" indent="0">
              <a:spcBef>
                <a:spcPts val="0"/>
              </a:spcBef>
              <a:buNone/>
            </a:pPr>
            <a:endParaRPr lang="en-CA" sz="1200" b="1" dirty="0"/>
          </a:p>
          <a:p>
            <a:pPr marL="0" indent="0">
              <a:lnSpc>
                <a:spcPct val="110000"/>
              </a:lnSpc>
              <a:spcBef>
                <a:spcPts val="0"/>
              </a:spcBef>
              <a:spcAft>
                <a:spcPts val="1200"/>
              </a:spcAft>
              <a:buNone/>
            </a:pPr>
            <a:r>
              <a:rPr lang="en-CA" sz="1400" b="1" dirty="0" smtClean="0"/>
              <a:t>In the P4C project, the role of OTs in schools was to:</a:t>
            </a:r>
          </a:p>
          <a:p>
            <a:pPr>
              <a:lnSpc>
                <a:spcPct val="110000"/>
              </a:lnSpc>
              <a:spcBef>
                <a:spcPts val="0"/>
              </a:spcBef>
              <a:spcAft>
                <a:spcPts val="1200"/>
              </a:spcAft>
              <a:buFont typeface="Wingdings" panose="05000000000000000000" pitchFamily="2" charset="2"/>
              <a:buChar char="q"/>
            </a:pPr>
            <a:r>
              <a:rPr lang="en-CA" sz="1400" dirty="0" smtClean="0"/>
              <a:t>IDENTIFY: help teachers identify students with coordination difficulties and those at risk;</a:t>
            </a:r>
          </a:p>
          <a:p>
            <a:pPr>
              <a:lnSpc>
                <a:spcPct val="110000"/>
              </a:lnSpc>
              <a:spcBef>
                <a:spcPts val="0"/>
              </a:spcBef>
              <a:spcAft>
                <a:spcPts val="1200"/>
              </a:spcAft>
              <a:buFont typeface="Wingdings" panose="05000000000000000000" pitchFamily="2" charset="2"/>
              <a:buChar char="q"/>
            </a:pPr>
            <a:r>
              <a:rPr lang="en-CA" sz="1400" dirty="0" smtClean="0"/>
              <a:t>ADAPT: adapt classroom furniture, workspaces, tools, and hardware;</a:t>
            </a:r>
          </a:p>
          <a:p>
            <a:pPr>
              <a:lnSpc>
                <a:spcPct val="110000"/>
              </a:lnSpc>
              <a:spcBef>
                <a:spcPts val="0"/>
              </a:spcBef>
              <a:spcAft>
                <a:spcPts val="1200"/>
              </a:spcAft>
              <a:buFont typeface="Wingdings" panose="05000000000000000000" pitchFamily="2" charset="2"/>
              <a:buChar char="q"/>
            </a:pPr>
            <a:r>
              <a:rPr lang="en-CA" sz="1400" dirty="0" smtClean="0"/>
              <a:t>COLLABORATE: work with the teacher to test and track learning strategies;</a:t>
            </a:r>
          </a:p>
          <a:p>
            <a:pPr>
              <a:lnSpc>
                <a:spcPct val="110000"/>
              </a:lnSpc>
              <a:spcBef>
                <a:spcPts val="0"/>
              </a:spcBef>
              <a:spcAft>
                <a:spcPts val="1200"/>
              </a:spcAft>
              <a:buFont typeface="Wingdings" panose="05000000000000000000" pitchFamily="2" charset="2"/>
              <a:buChar char="q"/>
            </a:pPr>
            <a:r>
              <a:rPr lang="en-CA" sz="1400" dirty="0" smtClean="0"/>
              <a:t>MODEL: model strategies and techniques for teachers with a student, or a group of students, or the whole class;</a:t>
            </a:r>
          </a:p>
          <a:p>
            <a:pPr>
              <a:lnSpc>
                <a:spcPct val="110000"/>
              </a:lnSpc>
              <a:spcBef>
                <a:spcPts val="0"/>
              </a:spcBef>
              <a:spcAft>
                <a:spcPts val="1200"/>
              </a:spcAft>
              <a:buFont typeface="Wingdings" panose="05000000000000000000" pitchFamily="2" charset="2"/>
              <a:buChar char="q"/>
            </a:pPr>
            <a:r>
              <a:rPr lang="en-CA" sz="1400" dirty="0" smtClean="0"/>
              <a:t>EDUCATE: sharing information and resources with families and with teachers (ex. provide brief workshops to teachers at lunch time on topics chosen by them);</a:t>
            </a:r>
          </a:p>
          <a:p>
            <a:pPr>
              <a:spcBef>
                <a:spcPts val="0"/>
              </a:spcBef>
              <a:spcAft>
                <a:spcPts val="600"/>
              </a:spcAft>
              <a:buFont typeface="Wingdings" panose="05000000000000000000" pitchFamily="2" charset="2"/>
              <a:buChar char="q"/>
            </a:pPr>
            <a:r>
              <a:rPr lang="en-CA" sz="1400" dirty="0" smtClean="0"/>
              <a:t>LIAISON OFFICER: be in contact with the school's resource staff and act as a link between the education system and the health system.</a:t>
            </a:r>
          </a:p>
          <a:p>
            <a:pPr marL="0" indent="0">
              <a:lnSpc>
                <a:spcPct val="110000"/>
              </a:lnSpc>
              <a:spcBef>
                <a:spcPts val="0"/>
              </a:spcBef>
              <a:spcAft>
                <a:spcPts val="1200"/>
              </a:spcAft>
              <a:buNone/>
            </a:pPr>
            <a:r>
              <a:rPr lang="en-CA" sz="1400" dirty="0" smtClean="0"/>
              <a:t> </a:t>
            </a:r>
            <a:r>
              <a:rPr lang="en-CA" sz="900" dirty="0" smtClean="0"/>
              <a:t>Reference: </a:t>
            </a:r>
            <a:r>
              <a:rPr lang="en-CA" sz="900" dirty="0"/>
              <a:t>Campbell, </a:t>
            </a:r>
            <a:r>
              <a:rPr lang="en-CA" sz="900" dirty="0" smtClean="0"/>
              <a:t>W. et al. (</a:t>
            </a:r>
            <a:r>
              <a:rPr lang="en-CA" sz="900" dirty="0"/>
              <a:t>2012). </a:t>
            </a:r>
            <a:r>
              <a:rPr lang="en-CA" sz="900" dirty="0" smtClean="0"/>
              <a:t>More info and the above diagram can be found on the  </a:t>
            </a:r>
            <a:r>
              <a:rPr lang="en-CA" sz="900" dirty="0"/>
              <a:t>following Website: </a:t>
            </a:r>
            <a:r>
              <a:rPr lang="en-CA" sz="900" dirty="0">
                <a:hlinkClick r:id="rId2"/>
              </a:rPr>
              <a:t>www.canchild.ca</a:t>
            </a:r>
            <a:endParaRPr lang="en-CA" sz="900" dirty="0"/>
          </a:p>
          <a:p>
            <a:pPr marL="0" indent="0">
              <a:lnSpc>
                <a:spcPct val="110000"/>
              </a:lnSpc>
              <a:spcBef>
                <a:spcPts val="0"/>
              </a:spcBef>
              <a:spcAft>
                <a:spcPts val="1200"/>
              </a:spcAft>
              <a:buNone/>
            </a:pPr>
            <a:endParaRPr lang="en-CA" sz="1400"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332656"/>
            <a:ext cx="2316779"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34268" y="194112"/>
            <a:ext cx="8208912" cy="1794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544207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6237312"/>
            <a:ext cx="7543800" cy="216024"/>
          </a:xfrm>
        </p:spPr>
        <p:txBody>
          <a:bodyPr>
            <a:normAutofit fontScale="90000"/>
          </a:bodyPr>
          <a:lstStyle/>
          <a:p>
            <a:pPr algn="l"/>
            <a:r>
              <a:rPr lang="en-CA" sz="900" dirty="0" smtClean="0"/>
              <a:t>Reference for image : Asher, A. (2010).</a:t>
            </a:r>
            <a:endParaRPr lang="en-CA" sz="900" dirty="0"/>
          </a:p>
        </p:txBody>
      </p:sp>
      <p:pic>
        <p:nvPicPr>
          <p:cNvPr id="1028" name="Picture 4" descr="D:\Mes documents_JED\OEQ-FORMATRICE\Powerpoint\IMAGES-pour-powerpoint\2012_10_31\IMG-OTpractice, aug2010-boat.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58086" y="4077072"/>
            <a:ext cx="7776864" cy="2016224"/>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683568" y="980728"/>
            <a:ext cx="7560840" cy="2839239"/>
          </a:xfrm>
          <a:prstGeom prst="rect">
            <a:avLst/>
          </a:prstGeom>
          <a:noFill/>
        </p:spPr>
        <p:txBody>
          <a:bodyPr wrap="square" rtlCol="0">
            <a:spAutoFit/>
          </a:bodyPr>
          <a:lstStyle/>
          <a:p>
            <a:pPr algn="just"/>
            <a:r>
              <a:rPr lang="en-CA" sz="1500" dirty="0" smtClean="0"/>
              <a:t>A study (Sayers, 2008) reviewing 10 research articles on the subject of OT intervention using a </a:t>
            </a:r>
            <a:r>
              <a:rPr lang="en-CA" sz="1500" dirty="0" smtClean="0">
                <a:solidFill>
                  <a:srgbClr val="FF0000"/>
                </a:solidFill>
              </a:rPr>
              <a:t>collaborative approach between the OT and the teachers in school settings</a:t>
            </a:r>
            <a:r>
              <a:rPr lang="en-CA" sz="1500" b="1" dirty="0" smtClean="0">
                <a:solidFill>
                  <a:srgbClr val="FF0000"/>
                </a:solidFill>
              </a:rPr>
              <a:t> </a:t>
            </a:r>
            <a:r>
              <a:rPr lang="en-CA" sz="1500" dirty="0" smtClean="0"/>
              <a:t>concluded the following:</a:t>
            </a:r>
          </a:p>
          <a:p>
            <a:pPr algn="just">
              <a:lnSpc>
                <a:spcPct val="150000"/>
              </a:lnSpc>
            </a:pPr>
            <a:endParaRPr lang="en-CA" sz="1500" dirty="0" smtClean="0"/>
          </a:p>
          <a:p>
            <a:pPr algn="just">
              <a:lnSpc>
                <a:spcPct val="150000"/>
              </a:lnSpc>
            </a:pPr>
            <a:r>
              <a:rPr lang="en-CA" sz="1500" dirty="0"/>
              <a:t> ‘</a:t>
            </a:r>
            <a:r>
              <a:rPr lang="en-CA" sz="1500" i="1" dirty="0"/>
              <a:t>it appears that a collaborative approach to service delivery may be as effective in improving student performance when compared to direct 1:1 pull-out and small group service delivery. However, teachers report </a:t>
            </a:r>
            <a:r>
              <a:rPr lang="en-CA" sz="1500" i="1" dirty="0">
                <a:solidFill>
                  <a:srgbClr val="FF0000"/>
                </a:solidFill>
              </a:rPr>
              <a:t>greater satisfaction </a:t>
            </a:r>
            <a:r>
              <a:rPr lang="en-CA" sz="1500" i="1" dirty="0"/>
              <a:t>with services and </a:t>
            </a:r>
            <a:r>
              <a:rPr lang="en-CA" sz="1500" i="1" dirty="0">
                <a:solidFill>
                  <a:srgbClr val="FF0000"/>
                </a:solidFill>
              </a:rPr>
              <a:t>increased implementation </a:t>
            </a:r>
            <a:r>
              <a:rPr lang="en-CA" sz="1500" i="1" dirty="0"/>
              <a:t>of therapists’ </a:t>
            </a:r>
            <a:r>
              <a:rPr lang="en-CA" sz="1500" i="1" dirty="0" smtClean="0"/>
              <a:t> suggestions when classroom-based services were provided  (p.170) ’</a:t>
            </a:r>
            <a:endParaRPr lang="en-CA" sz="1500" dirty="0"/>
          </a:p>
          <a:p>
            <a:pPr algn="just">
              <a:lnSpc>
                <a:spcPct val="150000"/>
              </a:lnSpc>
            </a:pPr>
            <a:endParaRPr lang="en-CA" sz="1400" dirty="0"/>
          </a:p>
        </p:txBody>
      </p:sp>
    </p:spTree>
    <p:extLst>
      <p:ext uri="{BB962C8B-B14F-4D97-AF65-F5344CB8AC3E}">
        <p14:creationId xmlns:p14="http://schemas.microsoft.com/office/powerpoint/2010/main" val="20238937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2636912"/>
            <a:ext cx="8352928" cy="3803311"/>
          </a:xfrm>
        </p:spPr>
        <p:txBody>
          <a:bodyPr>
            <a:normAutofit/>
          </a:bodyPr>
          <a:lstStyle/>
          <a:p>
            <a:pPr marL="0" indent="0" algn="just">
              <a:buNone/>
            </a:pPr>
            <a:r>
              <a:rPr lang="fr-CA" sz="2000" dirty="0" smtClean="0">
                <a:effectLst>
                  <a:glow rad="63500">
                    <a:schemeClr val="accent1">
                      <a:satMod val="175000"/>
                      <a:alpha val="40000"/>
                    </a:schemeClr>
                  </a:glow>
                </a:effectLst>
                <a:latin typeface="+mj-lt"/>
                <a:ea typeface="+mj-ea"/>
                <a:cs typeface="+mj-cs"/>
              </a:rPr>
              <a:t>A</a:t>
            </a:r>
            <a:r>
              <a:rPr lang="en-CA" sz="2000" dirty="0">
                <a:effectLst>
                  <a:glow rad="63500">
                    <a:schemeClr val="accent1">
                      <a:satMod val="175000"/>
                      <a:alpha val="40000"/>
                    </a:schemeClr>
                  </a:glow>
                </a:effectLst>
                <a:latin typeface="+mj-lt"/>
                <a:ea typeface="+mj-ea"/>
                <a:cs typeface="+mj-cs"/>
              </a:rPr>
              <a:t>) Occupational therapy services in schools provide: </a:t>
            </a:r>
          </a:p>
          <a:p>
            <a:pPr marL="0" indent="0" algn="just">
              <a:buNone/>
            </a:pPr>
            <a:endParaRPr lang="en-CA" sz="1300" b="1" dirty="0" smtClean="0"/>
          </a:p>
          <a:p>
            <a:pPr algn="just">
              <a:buFont typeface="+mj-lt"/>
              <a:buAutoNum type="arabicPeriod"/>
            </a:pPr>
            <a:r>
              <a:rPr lang="en-CA" sz="1500" dirty="0" smtClean="0"/>
              <a:t>Enable a more positive view of the student and provide a basis for developing new and more effective teaching and/or parenting strategies</a:t>
            </a:r>
          </a:p>
          <a:p>
            <a:pPr algn="just">
              <a:buFont typeface="+mj-lt"/>
              <a:buAutoNum type="arabicPeriod"/>
            </a:pPr>
            <a:endParaRPr lang="en-CA" sz="1500" dirty="0" smtClean="0"/>
          </a:p>
          <a:p>
            <a:pPr algn="just">
              <a:buFont typeface="+mj-lt"/>
              <a:buAutoNum type="arabicPeriod"/>
            </a:pPr>
            <a:r>
              <a:rPr lang="en-CA" sz="1500" dirty="0" smtClean="0"/>
              <a:t>Enhance the rate of change in school productivity for students receiving services</a:t>
            </a:r>
          </a:p>
          <a:p>
            <a:pPr algn="just">
              <a:buFont typeface="+mj-lt"/>
              <a:buAutoNum type="arabicPeriod"/>
            </a:pPr>
            <a:endParaRPr lang="en-CA" sz="1500" dirty="0" smtClean="0"/>
          </a:p>
          <a:p>
            <a:pPr algn="just">
              <a:buFont typeface="+mj-lt"/>
              <a:buAutoNum type="arabicPeriod"/>
            </a:pPr>
            <a:r>
              <a:rPr lang="en-CA" sz="1500" dirty="0" smtClean="0"/>
              <a:t>Enhance the student’s ability to learn, and the OT can work to eliminate problems that interfere with a student’s ability to profit from instruction</a:t>
            </a:r>
          </a:p>
          <a:p>
            <a:pPr algn="just">
              <a:buFont typeface="+mj-lt"/>
              <a:buAutoNum type="arabicPeriod"/>
            </a:pPr>
            <a:endParaRPr lang="en-CA" sz="1500" dirty="0" smtClean="0"/>
          </a:p>
          <a:p>
            <a:pPr algn="just">
              <a:buFont typeface="+mj-lt"/>
              <a:buAutoNum type="arabicPeriod"/>
            </a:pPr>
            <a:r>
              <a:rPr lang="en-CA" sz="1500" dirty="0" smtClean="0"/>
              <a:t>May help students stay in school</a:t>
            </a:r>
          </a:p>
          <a:p>
            <a:pPr algn="just">
              <a:buFont typeface="+mj-lt"/>
              <a:buAutoNum type="arabicPeriod"/>
            </a:pPr>
            <a:endParaRPr lang="en-CA" sz="1500" dirty="0" smtClean="0"/>
          </a:p>
          <a:p>
            <a:pPr algn="just">
              <a:buFont typeface="+mj-lt"/>
              <a:buAutoNum type="arabicPeriod"/>
            </a:pPr>
            <a:r>
              <a:rPr lang="en-CA" sz="1500" dirty="0" smtClean="0"/>
              <a:t>The OT provides medical, physical and developmental information in educationally relevant terms</a:t>
            </a:r>
          </a:p>
        </p:txBody>
      </p:sp>
      <p:sp>
        <p:nvSpPr>
          <p:cNvPr id="5" name="Titre 4"/>
          <p:cNvSpPr>
            <a:spLocks noGrp="1"/>
          </p:cNvSpPr>
          <p:nvPr>
            <p:ph type="title"/>
          </p:nvPr>
        </p:nvSpPr>
        <p:spPr>
          <a:xfrm>
            <a:off x="467544" y="375942"/>
            <a:ext cx="8229600" cy="1612898"/>
          </a:xfrm>
        </p:spPr>
        <p:txBody>
          <a:bodyPr>
            <a:noAutofit/>
          </a:bodyPr>
          <a:lstStyle/>
          <a:p>
            <a:r>
              <a:rPr lang="en-CA" sz="2000" dirty="0">
                <a:effectLst>
                  <a:glow rad="63500">
                    <a:schemeClr val="accent1">
                      <a:satMod val="175000"/>
                      <a:alpha val="40000"/>
                    </a:schemeClr>
                  </a:glow>
                </a:effectLst>
              </a:rPr>
              <a:t>How occupational therapy makes a difference in the school system: </a:t>
            </a:r>
            <a:br>
              <a:rPr lang="en-CA" sz="2000" dirty="0">
                <a:effectLst>
                  <a:glow rad="63500">
                    <a:schemeClr val="accent1">
                      <a:satMod val="175000"/>
                      <a:alpha val="40000"/>
                    </a:schemeClr>
                  </a:glow>
                </a:effectLst>
              </a:rPr>
            </a:br>
            <a:r>
              <a:rPr lang="en-CA" sz="2000" dirty="0">
                <a:effectLst>
                  <a:glow rad="63500">
                    <a:schemeClr val="accent1">
                      <a:satMod val="175000"/>
                      <a:alpha val="40000"/>
                    </a:schemeClr>
                  </a:glow>
                </a:effectLst>
              </a:rPr>
              <a:t/>
            </a:r>
            <a:br>
              <a:rPr lang="en-CA" sz="2000" dirty="0">
                <a:effectLst>
                  <a:glow rad="63500">
                    <a:schemeClr val="accent1">
                      <a:satMod val="175000"/>
                      <a:alpha val="40000"/>
                    </a:schemeClr>
                  </a:glow>
                </a:effectLst>
              </a:rPr>
            </a:br>
            <a:r>
              <a:rPr lang="en-CA" sz="2000" dirty="0">
                <a:effectLst>
                  <a:glow rad="63500">
                    <a:schemeClr val="accent1">
                      <a:satMod val="175000"/>
                      <a:alpha val="40000"/>
                    </a:schemeClr>
                  </a:glow>
                </a:effectLst>
              </a:rPr>
              <a:t>A summary of the literature</a:t>
            </a:r>
            <a:r>
              <a:rPr lang="en-CA" sz="1600" dirty="0">
                <a:effectLst>
                  <a:glow rad="63500">
                    <a:schemeClr val="accent1">
                      <a:satMod val="175000"/>
                      <a:alpha val="40000"/>
                    </a:schemeClr>
                  </a:glow>
                </a:effectLst>
              </a:rPr>
              <a:t/>
            </a:r>
            <a:br>
              <a:rPr lang="en-CA" sz="1600" dirty="0">
                <a:effectLst>
                  <a:glow rad="63500">
                    <a:schemeClr val="accent1">
                      <a:satMod val="175000"/>
                      <a:alpha val="40000"/>
                    </a:schemeClr>
                  </a:glow>
                </a:effectLst>
              </a:rPr>
            </a:br>
            <a:r>
              <a:rPr lang="en-CA" sz="1600" dirty="0">
                <a:effectLst>
                  <a:glow rad="63500">
                    <a:schemeClr val="accent1">
                      <a:satMod val="175000"/>
                      <a:alpha val="40000"/>
                    </a:schemeClr>
                  </a:glow>
                </a:effectLst>
              </a:rPr>
              <a:t/>
            </a:r>
            <a:br>
              <a:rPr lang="en-CA" sz="1600" dirty="0">
                <a:effectLst>
                  <a:glow rad="63500">
                    <a:schemeClr val="accent1">
                      <a:satMod val="175000"/>
                      <a:alpha val="40000"/>
                    </a:schemeClr>
                  </a:glow>
                </a:effectLst>
              </a:rPr>
            </a:br>
            <a:r>
              <a:rPr lang="en-CA" sz="1600" dirty="0">
                <a:effectLst>
                  <a:glow rad="63500">
                    <a:schemeClr val="accent1">
                      <a:satMod val="175000"/>
                      <a:alpha val="40000"/>
                    </a:schemeClr>
                  </a:glow>
                </a:effectLst>
              </a:rPr>
              <a:t/>
            </a:r>
            <a:br>
              <a:rPr lang="en-CA" sz="1600" dirty="0">
                <a:effectLst>
                  <a:glow rad="63500">
                    <a:schemeClr val="accent1">
                      <a:satMod val="175000"/>
                      <a:alpha val="40000"/>
                    </a:schemeClr>
                  </a:glow>
                </a:effectLst>
              </a:rPr>
            </a:br>
            <a:r>
              <a:rPr lang="fr-FR" sz="1400" dirty="0">
                <a:effectLst>
                  <a:glow rad="63500">
                    <a:schemeClr val="accent1">
                      <a:satMod val="175000"/>
                      <a:alpha val="40000"/>
                    </a:schemeClr>
                  </a:glow>
                </a:effectLst>
              </a:rPr>
              <a:t>(Source: </a:t>
            </a:r>
            <a:r>
              <a:rPr lang="en-CA" sz="1400" dirty="0" err="1">
                <a:effectLst>
                  <a:glow rad="63500">
                    <a:schemeClr val="accent1">
                      <a:satMod val="175000"/>
                      <a:alpha val="40000"/>
                    </a:schemeClr>
                  </a:glow>
                </a:effectLst>
              </a:rPr>
              <a:t>Sahagian</a:t>
            </a:r>
            <a:r>
              <a:rPr lang="en-CA" sz="1400" dirty="0">
                <a:effectLst>
                  <a:glow rad="63500">
                    <a:schemeClr val="accent1">
                      <a:satMod val="175000"/>
                      <a:alpha val="40000"/>
                    </a:schemeClr>
                  </a:glow>
                </a:effectLst>
              </a:rPr>
              <a:t> Whalen, Canadian Association of Occupational Therapy, 2002)</a:t>
            </a:r>
          </a:p>
        </p:txBody>
      </p:sp>
      <p:pic>
        <p:nvPicPr>
          <p:cNvPr id="6"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334049"/>
            <a:ext cx="188306" cy="28664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95536" y="260649"/>
            <a:ext cx="8352928" cy="18722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012846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229600" cy="1143000"/>
          </a:xfrm>
        </p:spPr>
        <p:txBody>
          <a:bodyPr>
            <a:normAutofit/>
          </a:bodyPr>
          <a:lstStyle/>
          <a:p>
            <a:r>
              <a:rPr lang="en-CA" sz="2000" dirty="0">
                <a:effectLst>
                  <a:glow rad="63500">
                    <a:schemeClr val="accent1">
                      <a:satMod val="175000"/>
                      <a:alpha val="40000"/>
                    </a:schemeClr>
                  </a:glow>
                </a:effectLst>
              </a:rPr>
              <a:t/>
            </a:r>
            <a:br>
              <a:rPr lang="en-CA" sz="2000" dirty="0">
                <a:effectLst>
                  <a:glow rad="63500">
                    <a:schemeClr val="accent1">
                      <a:satMod val="175000"/>
                      <a:alpha val="40000"/>
                    </a:schemeClr>
                  </a:glow>
                </a:effectLst>
              </a:rPr>
            </a:br>
            <a:endParaRPr lang="en-CA" sz="1400" dirty="0"/>
          </a:p>
        </p:txBody>
      </p:sp>
      <p:sp>
        <p:nvSpPr>
          <p:cNvPr id="3" name="Espace réservé du contenu 2"/>
          <p:cNvSpPr>
            <a:spLocks noGrp="1"/>
          </p:cNvSpPr>
          <p:nvPr>
            <p:ph idx="1"/>
          </p:nvPr>
        </p:nvSpPr>
        <p:spPr>
          <a:xfrm>
            <a:off x="683568" y="764704"/>
            <a:ext cx="7680662" cy="5184576"/>
          </a:xfrm>
        </p:spPr>
        <p:txBody>
          <a:bodyPr>
            <a:normAutofit lnSpcReduction="10000"/>
          </a:bodyPr>
          <a:lstStyle/>
          <a:p>
            <a:pPr marL="0" indent="0">
              <a:buNone/>
            </a:pPr>
            <a:r>
              <a:rPr lang="en-CA" sz="2000" dirty="0">
                <a:effectLst>
                  <a:glow rad="63500">
                    <a:schemeClr val="accent1">
                      <a:satMod val="175000"/>
                      <a:alpha val="40000"/>
                    </a:schemeClr>
                  </a:glow>
                </a:effectLst>
                <a:latin typeface="+mj-lt"/>
                <a:ea typeface="+mj-ea"/>
                <a:cs typeface="+mj-cs"/>
              </a:rPr>
              <a:t>B) </a:t>
            </a:r>
            <a:r>
              <a:rPr lang="en-CA" sz="2000" dirty="0" smtClean="0">
                <a:effectLst>
                  <a:glow rad="63500">
                    <a:schemeClr val="accent1">
                      <a:satMod val="175000"/>
                      <a:alpha val="40000"/>
                    </a:schemeClr>
                  </a:glow>
                </a:effectLst>
                <a:latin typeface="+mj-lt"/>
                <a:ea typeface="+mj-ea"/>
                <a:cs typeface="+mj-cs"/>
              </a:rPr>
              <a:t>Also, there is evidence in the </a:t>
            </a:r>
            <a:r>
              <a:rPr lang="en-CA" sz="2000" dirty="0">
                <a:effectLst>
                  <a:glow rad="63500">
                    <a:schemeClr val="accent1">
                      <a:satMod val="175000"/>
                      <a:alpha val="40000"/>
                    </a:schemeClr>
                  </a:glow>
                </a:effectLst>
                <a:latin typeface="+mj-lt"/>
                <a:ea typeface="+mj-ea"/>
                <a:cs typeface="+mj-cs"/>
              </a:rPr>
              <a:t>research literature </a:t>
            </a:r>
            <a:r>
              <a:rPr lang="en-CA" sz="2000" dirty="0" smtClean="0">
                <a:effectLst>
                  <a:glow rad="63500">
                    <a:schemeClr val="accent1">
                      <a:satMod val="175000"/>
                      <a:alpha val="40000"/>
                    </a:schemeClr>
                  </a:glow>
                </a:effectLst>
                <a:latin typeface="+mj-lt"/>
                <a:ea typeface="+mj-ea"/>
                <a:cs typeface="+mj-cs"/>
              </a:rPr>
              <a:t>to </a:t>
            </a:r>
            <a:r>
              <a:rPr lang="en-CA" sz="2000" dirty="0">
                <a:effectLst>
                  <a:glow rad="63500">
                    <a:schemeClr val="accent1">
                      <a:satMod val="175000"/>
                      <a:alpha val="40000"/>
                    </a:schemeClr>
                  </a:glow>
                </a:effectLst>
                <a:latin typeface="+mj-lt"/>
                <a:ea typeface="+mj-ea"/>
                <a:cs typeface="+mj-cs"/>
              </a:rPr>
              <a:t>support that :</a:t>
            </a:r>
          </a:p>
          <a:p>
            <a:pPr algn="just"/>
            <a:endParaRPr lang="en-CA" sz="1400" i="1" dirty="0" smtClean="0"/>
          </a:p>
          <a:p>
            <a:pPr algn="just"/>
            <a:endParaRPr lang="en-CA" sz="1700" i="1" dirty="0"/>
          </a:p>
          <a:p>
            <a:pPr algn="just"/>
            <a:r>
              <a:rPr lang="en-CA" sz="1500" i="1" dirty="0" smtClean="0"/>
              <a:t>Students with a variety of special needs </a:t>
            </a:r>
            <a:r>
              <a:rPr lang="en-CA" sz="1500" b="1" i="1" dirty="0" smtClean="0"/>
              <a:t>benefit from the intervention of an occupational therapist (OT) </a:t>
            </a:r>
            <a:r>
              <a:rPr lang="en-CA" sz="1500" i="1" dirty="0" smtClean="0"/>
              <a:t>to assist them with performance at school.</a:t>
            </a:r>
          </a:p>
          <a:p>
            <a:pPr marL="0" indent="0" algn="just">
              <a:buNone/>
            </a:pPr>
            <a:endParaRPr lang="en-CA" sz="1500" i="1" dirty="0" smtClean="0"/>
          </a:p>
          <a:p>
            <a:pPr marL="0" indent="0" algn="just">
              <a:buNone/>
            </a:pPr>
            <a:endParaRPr lang="en-CA" sz="1500" i="1" dirty="0" smtClean="0"/>
          </a:p>
          <a:p>
            <a:pPr algn="just"/>
            <a:r>
              <a:rPr lang="en-CA" sz="1500" b="1" i="1" dirty="0" smtClean="0"/>
              <a:t>Early intervention </a:t>
            </a:r>
            <a:r>
              <a:rPr lang="en-CA" sz="1500" i="1" dirty="0" smtClean="0"/>
              <a:t>is important to minimize the secondary behavioural, emotional, physical and psychiatric problems that can result from students experiencing challenges with their daily occupations.</a:t>
            </a:r>
          </a:p>
          <a:p>
            <a:pPr marL="0" indent="0" algn="just">
              <a:buNone/>
            </a:pPr>
            <a:endParaRPr lang="en-CA" sz="1500" i="1" dirty="0" smtClean="0"/>
          </a:p>
          <a:p>
            <a:pPr marL="0" indent="0" algn="just">
              <a:buNone/>
            </a:pPr>
            <a:endParaRPr lang="en-CA" sz="1500" i="1" dirty="0" smtClean="0"/>
          </a:p>
          <a:p>
            <a:pPr algn="just"/>
            <a:r>
              <a:rPr lang="en-CA" sz="1500" b="1" i="1" dirty="0" smtClean="0"/>
              <a:t>Collaborative consultation between the OT and the teacher </a:t>
            </a:r>
            <a:r>
              <a:rPr lang="en-CA" sz="1500" i="1" dirty="0" smtClean="0"/>
              <a:t>appears to be critical to the effectiveness of the intervention.</a:t>
            </a:r>
          </a:p>
          <a:p>
            <a:pPr marL="0" indent="0" algn="just">
              <a:buNone/>
            </a:pPr>
            <a:endParaRPr lang="en-CA" sz="1500" i="1" dirty="0" smtClean="0"/>
          </a:p>
          <a:p>
            <a:pPr marL="0" indent="0" algn="just">
              <a:buNone/>
            </a:pPr>
            <a:endParaRPr lang="en-CA" sz="1500" i="1" dirty="0" smtClean="0"/>
          </a:p>
          <a:p>
            <a:pPr algn="just"/>
            <a:r>
              <a:rPr lang="en-CA" sz="1500" i="1" dirty="0" smtClean="0"/>
              <a:t>Intervention in the school environment can assist in </a:t>
            </a:r>
            <a:r>
              <a:rPr lang="en-CA" sz="1500" b="1" i="1" dirty="0" smtClean="0"/>
              <a:t>reducing future costs </a:t>
            </a:r>
            <a:r>
              <a:rPr lang="en-CA" sz="1500" i="1" dirty="0" smtClean="0"/>
              <a:t>to the health care and social service systems.</a:t>
            </a:r>
          </a:p>
          <a:p>
            <a:pPr marL="0" indent="0" algn="just">
              <a:buNone/>
            </a:pPr>
            <a:endParaRPr lang="en-CA" sz="1400" i="1" dirty="0" smtClean="0"/>
          </a:p>
          <a:p>
            <a:pPr marL="0" indent="0" algn="just">
              <a:buNone/>
            </a:pPr>
            <a:endParaRPr lang="en-CA" sz="1400" i="1" dirty="0"/>
          </a:p>
          <a:p>
            <a:pPr marL="0" indent="0" algn="just">
              <a:buNone/>
            </a:pPr>
            <a:r>
              <a:rPr lang="en-CA" sz="1000" dirty="0"/>
              <a:t>Reference: </a:t>
            </a:r>
            <a:r>
              <a:rPr lang="en-CA" sz="1000" dirty="0" err="1"/>
              <a:t>Sahagian</a:t>
            </a:r>
            <a:r>
              <a:rPr lang="en-CA" sz="1000" dirty="0"/>
              <a:t> Whalen, Canadian Association of Occupational Therapy, 2002.</a:t>
            </a:r>
          </a:p>
          <a:p>
            <a:pPr marL="0" indent="0" algn="just">
              <a:buNone/>
            </a:pPr>
            <a:endParaRPr lang="en-CA" sz="1400" i="1" dirty="0" smtClean="0"/>
          </a:p>
        </p:txBody>
      </p:sp>
    </p:spTree>
    <p:extLst>
      <p:ext uri="{BB962C8B-B14F-4D97-AF65-F5344CB8AC3E}">
        <p14:creationId xmlns:p14="http://schemas.microsoft.com/office/powerpoint/2010/main" val="2480184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24744"/>
            <a:ext cx="8229600" cy="3888432"/>
          </a:xfrm>
        </p:spPr>
        <p:txBody>
          <a:bodyPr>
            <a:normAutofit/>
          </a:bodyPr>
          <a:lstStyle/>
          <a:p>
            <a:pPr>
              <a:spcAft>
                <a:spcPts val="600"/>
              </a:spcAft>
            </a:pPr>
            <a:r>
              <a:rPr lang="en-CA" sz="2200" b="1" dirty="0" smtClean="0"/>
              <a:t>Sylvie </a:t>
            </a:r>
            <a:r>
              <a:rPr lang="en-CA" sz="2200" b="1" dirty="0"/>
              <a:t>Janelle, </a:t>
            </a:r>
            <a:r>
              <a:rPr lang="en-CA" sz="2200" b="1" dirty="0" smtClean="0"/>
              <a:t>erg., M.Sc.</a:t>
            </a:r>
            <a:r>
              <a:rPr lang="en-CA" sz="2800" dirty="0" smtClean="0"/>
              <a:t/>
            </a:r>
            <a:br>
              <a:rPr lang="en-CA" sz="2800" dirty="0" smtClean="0"/>
            </a:br>
            <a:r>
              <a:rPr lang="en-CA" sz="2800" dirty="0" smtClean="0"/>
              <a:t/>
            </a:r>
            <a:br>
              <a:rPr lang="en-CA" sz="2800" dirty="0" smtClean="0"/>
            </a:br>
            <a:r>
              <a:rPr lang="en-CA" sz="2800" dirty="0"/>
              <a:t/>
            </a:r>
            <a:br>
              <a:rPr lang="en-CA" sz="2800" dirty="0"/>
            </a:br>
            <a:r>
              <a:rPr lang="en-CA" sz="2000" b="1" dirty="0">
                <a:effectLst>
                  <a:glow rad="228600">
                    <a:schemeClr val="accent1">
                      <a:satMod val="175000"/>
                      <a:alpha val="40000"/>
                    </a:schemeClr>
                  </a:glow>
                </a:effectLst>
              </a:rPr>
              <a:t>CONTINUING EDUCATION SERVICES</a:t>
            </a:r>
            <a:br>
              <a:rPr lang="en-CA" sz="2000" b="1" dirty="0">
                <a:effectLst>
                  <a:glow rad="228600">
                    <a:schemeClr val="accent1">
                      <a:satMod val="175000"/>
                      <a:alpha val="40000"/>
                    </a:schemeClr>
                  </a:glow>
                </a:effectLst>
              </a:rPr>
            </a:br>
            <a:r>
              <a:rPr lang="en-CA" sz="2000" b="1" dirty="0">
                <a:effectLst>
                  <a:glow rad="228600">
                    <a:schemeClr val="accent1">
                      <a:satMod val="175000"/>
                      <a:alpha val="40000"/>
                    </a:schemeClr>
                  </a:glow>
                </a:effectLst>
              </a:rPr>
              <a:t/>
            </a:r>
            <a:br>
              <a:rPr lang="en-CA" sz="2000" b="1" dirty="0">
                <a:effectLst>
                  <a:glow rad="228600">
                    <a:schemeClr val="accent1">
                      <a:satMod val="175000"/>
                      <a:alpha val="40000"/>
                    </a:schemeClr>
                  </a:glow>
                </a:effectLst>
              </a:rPr>
            </a:br>
            <a:r>
              <a:rPr lang="en-CA" sz="2000" b="1" dirty="0">
                <a:effectLst>
                  <a:glow rad="228600">
                    <a:schemeClr val="accent1">
                      <a:satMod val="175000"/>
                      <a:alpha val="40000"/>
                    </a:schemeClr>
                  </a:glow>
                </a:effectLst>
              </a:rPr>
              <a:t>Conferences, Presentations, Workshops, Web exchanges</a:t>
            </a:r>
            <a:br>
              <a:rPr lang="en-CA" sz="2000" b="1" dirty="0">
                <a:effectLst>
                  <a:glow rad="228600">
                    <a:schemeClr val="accent1">
                      <a:satMod val="175000"/>
                      <a:alpha val="40000"/>
                    </a:schemeClr>
                  </a:glow>
                </a:effectLst>
              </a:rPr>
            </a:br>
            <a:r>
              <a:rPr lang="en-CA" sz="2000" b="1" dirty="0">
                <a:effectLst>
                  <a:glow rad="228600">
                    <a:schemeClr val="accent1">
                      <a:satMod val="175000"/>
                      <a:alpha val="40000"/>
                    </a:schemeClr>
                  </a:glow>
                </a:effectLst>
              </a:rPr>
              <a:t> for school personnel and school administrators</a:t>
            </a:r>
            <a:r>
              <a:rPr lang="en-CA" sz="1800" dirty="0" smtClean="0"/>
              <a:t/>
            </a:r>
            <a:br>
              <a:rPr lang="en-CA" sz="1800" dirty="0" smtClean="0"/>
            </a:br>
            <a:r>
              <a:rPr lang="en-CA" sz="1800" dirty="0" smtClean="0"/>
              <a:t> </a:t>
            </a:r>
            <a:endParaRPr lang="en-CA" sz="2200" dirty="0"/>
          </a:p>
        </p:txBody>
      </p:sp>
      <p:sp>
        <p:nvSpPr>
          <p:cNvPr id="3" name="Rectangle 2"/>
          <p:cNvSpPr/>
          <p:nvPr/>
        </p:nvSpPr>
        <p:spPr>
          <a:xfrm>
            <a:off x="539552" y="1052736"/>
            <a:ext cx="8136904" cy="4464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8939784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792088"/>
          </a:xfrm>
        </p:spPr>
        <p:txBody>
          <a:bodyPr>
            <a:normAutofit/>
          </a:bodyPr>
          <a:lstStyle/>
          <a:p>
            <a:r>
              <a:rPr lang="en-CA" sz="1600" b="1" dirty="0">
                <a:effectLst>
                  <a:glow rad="228600">
                    <a:schemeClr val="accent1">
                      <a:satMod val="175000"/>
                      <a:alpha val="40000"/>
                    </a:schemeClr>
                  </a:glow>
                </a:effectLst>
              </a:rPr>
              <a:t>CONTINUING EDUCATION TOPICS– Conferences, Presentations, Workshops, or Web exchanges</a:t>
            </a:r>
          </a:p>
        </p:txBody>
      </p:sp>
      <p:sp>
        <p:nvSpPr>
          <p:cNvPr id="3" name="Espace réservé du contenu 2"/>
          <p:cNvSpPr>
            <a:spLocks noGrp="1"/>
          </p:cNvSpPr>
          <p:nvPr>
            <p:ph idx="1"/>
          </p:nvPr>
        </p:nvSpPr>
        <p:spPr>
          <a:xfrm>
            <a:off x="467544" y="1340769"/>
            <a:ext cx="8229600" cy="4896543"/>
          </a:xfrm>
        </p:spPr>
        <p:txBody>
          <a:bodyPr>
            <a:noAutofit/>
          </a:bodyPr>
          <a:lstStyle/>
          <a:p>
            <a:pPr marL="0" indent="0" algn="just">
              <a:buNone/>
            </a:pPr>
            <a:r>
              <a:rPr lang="en-CA" sz="1500" b="1" dirty="0" smtClean="0"/>
              <a:t>I offer continuing education for preschool and school </a:t>
            </a:r>
            <a:r>
              <a:rPr lang="en-CA" sz="1500" b="1" dirty="0"/>
              <a:t>personnel and/or school administrators to provide new information as well as tools and strategies to implement in schools or in the </a:t>
            </a:r>
            <a:r>
              <a:rPr lang="en-CA" sz="1500" b="1" dirty="0" smtClean="0"/>
              <a:t>classrooms.</a:t>
            </a:r>
            <a:endParaRPr lang="en-CA" sz="1500" b="1" dirty="0"/>
          </a:p>
          <a:p>
            <a:pPr marL="0" indent="0" algn="just">
              <a:buNone/>
            </a:pPr>
            <a:endParaRPr lang="en-CA" sz="1500" dirty="0" smtClean="0"/>
          </a:p>
          <a:p>
            <a:pPr marL="0" indent="0" algn="just">
              <a:buNone/>
            </a:pPr>
            <a:r>
              <a:rPr lang="en-CA" sz="1500" b="1" dirty="0" smtClean="0"/>
              <a:t>The </a:t>
            </a:r>
            <a:r>
              <a:rPr lang="en-CA" sz="1500" b="1" dirty="0"/>
              <a:t>following topics can be presented from the point of view of the performance expected from students from preschool to high school and transitions to vocational school, with any type of delay or difficulty as it relates to:</a:t>
            </a:r>
          </a:p>
          <a:p>
            <a:pPr lvl="1" algn="just">
              <a:lnSpc>
                <a:spcPct val="170000"/>
              </a:lnSpc>
              <a:spcAft>
                <a:spcPts val="600"/>
              </a:spcAft>
            </a:pPr>
            <a:r>
              <a:rPr lang="en-CA" sz="1500" dirty="0"/>
              <a:t>the performance of </a:t>
            </a:r>
            <a:r>
              <a:rPr lang="en-CA" sz="1500" b="1" dirty="0"/>
              <a:t>gross motor skills and the impact on school function </a:t>
            </a:r>
            <a:r>
              <a:rPr lang="en-CA" sz="1500" dirty="0"/>
              <a:t>, i.e. inability to pay attention during class time, poor performance in physical education classes, difficulty participating in play and at recess, etc.</a:t>
            </a:r>
          </a:p>
          <a:p>
            <a:pPr lvl="1" algn="just">
              <a:lnSpc>
                <a:spcPct val="170000"/>
              </a:lnSpc>
              <a:spcAft>
                <a:spcPts val="600"/>
              </a:spcAft>
            </a:pPr>
            <a:r>
              <a:rPr lang="en-CA" sz="1500" dirty="0"/>
              <a:t>the performance of </a:t>
            </a:r>
            <a:r>
              <a:rPr lang="en-CA" sz="1500" b="1" dirty="0"/>
              <a:t>fine motor skills and the impact on school function</a:t>
            </a:r>
            <a:r>
              <a:rPr lang="en-CA" sz="1500" dirty="0"/>
              <a:t>, i.e. poor pencil control and writing skills, difficulty in handing in any form of written work, use of keyboarding, lack of autonomy in self-care skills, etc.</a:t>
            </a:r>
          </a:p>
          <a:p>
            <a:pPr lvl="1" algn="just">
              <a:lnSpc>
                <a:spcPct val="170000"/>
              </a:lnSpc>
              <a:spcAft>
                <a:spcPts val="600"/>
              </a:spcAft>
            </a:pPr>
            <a:r>
              <a:rPr lang="en-CA" sz="1500" dirty="0"/>
              <a:t>the performance of </a:t>
            </a:r>
            <a:r>
              <a:rPr lang="en-CA" sz="1500" b="1" dirty="0"/>
              <a:t>self-care skills and the impact on school function</a:t>
            </a:r>
            <a:r>
              <a:rPr lang="en-CA" sz="1500" dirty="0"/>
              <a:t>, i.e. inability to manage small fastenings, inability to open lunch box containers, etc</a:t>
            </a:r>
            <a:r>
              <a:rPr lang="en-CA" sz="1500" dirty="0" smtClean="0"/>
              <a:t>.</a:t>
            </a:r>
            <a:endParaRPr lang="en-CA" sz="1500" dirty="0"/>
          </a:p>
        </p:txBody>
      </p:sp>
    </p:spTree>
    <p:extLst>
      <p:ext uri="{BB962C8B-B14F-4D97-AF65-F5344CB8AC3E}">
        <p14:creationId xmlns:p14="http://schemas.microsoft.com/office/powerpoint/2010/main" val="981618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Autofit/>
          </a:bodyPr>
          <a:lstStyle/>
          <a:p>
            <a:r>
              <a:rPr lang="en-CA" sz="1600" b="1" dirty="0">
                <a:effectLst>
                  <a:glow rad="228600">
                    <a:schemeClr val="accent1">
                      <a:satMod val="175000"/>
                      <a:alpha val="40000"/>
                    </a:schemeClr>
                  </a:glow>
                </a:effectLst>
              </a:rPr>
              <a:t>CONTINUING EDUCATION – Conferences, Presentations, Workshops, or Web exchanges</a:t>
            </a:r>
          </a:p>
        </p:txBody>
      </p:sp>
      <p:sp>
        <p:nvSpPr>
          <p:cNvPr id="3" name="Espace réservé du contenu 2"/>
          <p:cNvSpPr>
            <a:spLocks noGrp="1"/>
          </p:cNvSpPr>
          <p:nvPr>
            <p:ph idx="1"/>
          </p:nvPr>
        </p:nvSpPr>
        <p:spPr>
          <a:xfrm>
            <a:off x="467544" y="908720"/>
            <a:ext cx="8229600" cy="5472608"/>
          </a:xfrm>
        </p:spPr>
        <p:txBody>
          <a:bodyPr>
            <a:noAutofit/>
          </a:bodyPr>
          <a:lstStyle/>
          <a:p>
            <a:pPr marL="0" indent="0">
              <a:buNone/>
            </a:pPr>
            <a:r>
              <a:rPr lang="en-CA" sz="1500" b="1" dirty="0" smtClean="0"/>
              <a:t>Other </a:t>
            </a:r>
            <a:r>
              <a:rPr lang="en-CA" sz="1500" b="1" dirty="0"/>
              <a:t>topics </a:t>
            </a:r>
            <a:r>
              <a:rPr lang="en-CA" sz="1500" b="1" dirty="0" smtClean="0"/>
              <a:t>include</a:t>
            </a:r>
            <a:r>
              <a:rPr lang="en-CA" sz="1500" b="1" dirty="0"/>
              <a:t>:</a:t>
            </a:r>
          </a:p>
          <a:p>
            <a:pPr lvl="1">
              <a:spcAft>
                <a:spcPts val="600"/>
              </a:spcAft>
            </a:pPr>
            <a:r>
              <a:rPr lang="en-CA" sz="1500" dirty="0"/>
              <a:t>Information on various diagnoses (Autism, Cerebral Palsy, ADHD, etc.) or difficulties (in motor coordination or sensory issues) that impact the child’ school functioning</a:t>
            </a:r>
          </a:p>
          <a:p>
            <a:pPr lvl="1">
              <a:spcAft>
                <a:spcPts val="600"/>
              </a:spcAft>
            </a:pPr>
            <a:r>
              <a:rPr lang="en-CA" sz="1500" dirty="0"/>
              <a:t>Sensory functioning vs behavioural issues and the impact on school function, i.e. inability to pay attention in class, inability to tolerate various fabrics or sounds, etc.</a:t>
            </a:r>
          </a:p>
          <a:p>
            <a:pPr lvl="1">
              <a:spcAft>
                <a:spcPts val="600"/>
              </a:spcAft>
            </a:pPr>
            <a:r>
              <a:rPr lang="en-CA" sz="1500" dirty="0"/>
              <a:t>Sensory functioning in children with Autism who experience various sensory issues affecting learning and collaboration in class or at school</a:t>
            </a:r>
          </a:p>
          <a:p>
            <a:pPr lvl="1">
              <a:spcAft>
                <a:spcPts val="600"/>
              </a:spcAft>
            </a:pPr>
            <a:r>
              <a:rPr lang="en-CA" sz="1500" dirty="0"/>
              <a:t>Homework or classroom work : strategies to motivate and support the student with difficulties</a:t>
            </a:r>
          </a:p>
          <a:p>
            <a:pPr lvl="1">
              <a:spcAft>
                <a:spcPts val="600"/>
              </a:spcAft>
            </a:pPr>
            <a:r>
              <a:rPr lang="en-CA" sz="1500" dirty="0"/>
              <a:t>Strategies to improve attention in the classroom </a:t>
            </a:r>
          </a:p>
          <a:p>
            <a:pPr lvl="1">
              <a:spcAft>
                <a:spcPts val="600"/>
              </a:spcAft>
            </a:pPr>
            <a:r>
              <a:rPr lang="en-CA" sz="1500" dirty="0"/>
              <a:t>Strategies to improve performance of the student in various subjects including language, arts, math, physical education, etc.</a:t>
            </a:r>
          </a:p>
          <a:p>
            <a:pPr lvl="1">
              <a:spcAft>
                <a:spcPts val="600"/>
              </a:spcAft>
            </a:pPr>
            <a:r>
              <a:rPr lang="en-CA" sz="1500" dirty="0"/>
              <a:t>Teaching strategies to assist learning in children with intellectual delays </a:t>
            </a:r>
            <a:r>
              <a:rPr lang="en-CA" sz="1500" dirty="0" smtClean="0"/>
              <a:t>such as in </a:t>
            </a:r>
            <a:r>
              <a:rPr lang="en-CA" sz="1500" dirty="0"/>
              <a:t>the performance of self-care or domestic activities such as blowing your nose and preparing a lunch bag, basic life skills such as math for money use, etc</a:t>
            </a:r>
            <a:r>
              <a:rPr lang="en-CA" sz="1500" dirty="0" smtClean="0"/>
              <a:t>.</a:t>
            </a:r>
            <a:endParaRPr lang="en-CA" sz="1500" dirty="0"/>
          </a:p>
          <a:p>
            <a:pPr lvl="1">
              <a:spcAft>
                <a:spcPts val="600"/>
              </a:spcAft>
            </a:pPr>
            <a:r>
              <a:rPr lang="en-CA" sz="1500" dirty="0"/>
              <a:t>When to refer to an occupational therapist, or other professionals (speech therapist, physiotherapist, psychologist, physician, etc</a:t>
            </a:r>
            <a:r>
              <a:rPr lang="en-CA" sz="1500" dirty="0" smtClean="0"/>
              <a:t>.)</a:t>
            </a:r>
            <a:r>
              <a:rPr lang="en-CA" sz="1500" dirty="0"/>
              <a:t> </a:t>
            </a:r>
          </a:p>
          <a:p>
            <a:pPr marL="0" indent="0">
              <a:buNone/>
            </a:pPr>
            <a:r>
              <a:rPr lang="en-CA" sz="1500" b="1" dirty="0"/>
              <a:t>For school administrators</a:t>
            </a:r>
            <a:r>
              <a:rPr lang="en-CA" sz="1500" dirty="0"/>
              <a:t>: </a:t>
            </a:r>
          </a:p>
          <a:p>
            <a:pPr marL="0" indent="0">
              <a:buNone/>
            </a:pPr>
            <a:r>
              <a:rPr lang="en-CA" sz="1500" dirty="0" smtClean="0"/>
              <a:t>- Information </a:t>
            </a:r>
            <a:r>
              <a:rPr lang="en-CA" sz="1500" dirty="0"/>
              <a:t>on how to implement various services and strategies in schools, either school wide, in class or with specific students, i.e. </a:t>
            </a:r>
            <a:r>
              <a:rPr lang="en-CA" sz="1500" dirty="0" smtClean="0"/>
              <a:t>from a </a:t>
            </a:r>
            <a:r>
              <a:rPr lang="en-CA" sz="1500" dirty="0"/>
              <a:t>population approach to a student specific approach.</a:t>
            </a:r>
          </a:p>
        </p:txBody>
      </p:sp>
    </p:spTree>
    <p:extLst>
      <p:ext uri="{BB962C8B-B14F-4D97-AF65-F5344CB8AC3E}">
        <p14:creationId xmlns:p14="http://schemas.microsoft.com/office/powerpoint/2010/main" val="41662507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CA" sz="2000" b="1" dirty="0">
                <a:effectLst>
                  <a:glow rad="228600">
                    <a:schemeClr val="accent1">
                      <a:satMod val="175000"/>
                      <a:alpha val="40000"/>
                    </a:schemeClr>
                  </a:glow>
                </a:effectLst>
              </a:rPr>
              <a:t>References</a:t>
            </a:r>
          </a:p>
        </p:txBody>
      </p:sp>
      <p:sp>
        <p:nvSpPr>
          <p:cNvPr id="3" name="Espace réservé du contenu 2"/>
          <p:cNvSpPr>
            <a:spLocks noGrp="1"/>
          </p:cNvSpPr>
          <p:nvPr>
            <p:ph idx="1"/>
          </p:nvPr>
        </p:nvSpPr>
        <p:spPr/>
        <p:txBody>
          <a:bodyPr>
            <a:normAutofit/>
          </a:bodyPr>
          <a:lstStyle/>
          <a:p>
            <a:pPr>
              <a:spcBef>
                <a:spcPts val="0"/>
              </a:spcBef>
              <a:spcAft>
                <a:spcPts val="1200"/>
              </a:spcAft>
            </a:pPr>
            <a:r>
              <a:rPr lang="en-CA" sz="1500" dirty="0" smtClean="0"/>
              <a:t>Asher, A. (2010). Collaboration in Schools : Service Providers Pulling Together as a Team, OT Practice, august 9, p.12.</a:t>
            </a:r>
          </a:p>
          <a:p>
            <a:pPr>
              <a:spcBef>
                <a:spcPts val="0"/>
              </a:spcBef>
              <a:spcAft>
                <a:spcPts val="1200"/>
              </a:spcAft>
            </a:pPr>
            <a:r>
              <a:rPr lang="en-CA" sz="1500" dirty="0" smtClean="0"/>
              <a:t>Sahagian Whalen, S. (2002). How occupational therapy makes a difference in the school systems: A summary of the literature. Occupational Therapy Now, CAOT publications ACE, May/June,  15-18.</a:t>
            </a:r>
          </a:p>
          <a:p>
            <a:pPr>
              <a:spcBef>
                <a:spcPts val="0"/>
              </a:spcBef>
              <a:spcAft>
                <a:spcPts val="1200"/>
              </a:spcAft>
            </a:pPr>
            <a:r>
              <a:rPr lang="en-CA" sz="1500" dirty="0" smtClean="0"/>
              <a:t>Case-Smith, J. &amp; O’Brien, J.C. (editors). Occupational Therapy for Children, 6th edition, Mosby: USA, 2010.</a:t>
            </a:r>
          </a:p>
          <a:p>
            <a:pPr>
              <a:spcBef>
                <a:spcPts val="0"/>
              </a:spcBef>
              <a:spcAft>
                <a:spcPts val="1200"/>
              </a:spcAft>
            </a:pPr>
            <a:r>
              <a:rPr lang="en-CA" sz="1500" dirty="0" smtClean="0"/>
              <a:t>Cahill, S. (2010). Contributions Made by Occupational Therapists in RTI : A  Pilot Study. Journal of Occupational Therapy, Schools, &amp; Early Intervention, 3 , p. 6.</a:t>
            </a:r>
          </a:p>
          <a:p>
            <a:pPr>
              <a:spcBef>
                <a:spcPts val="0"/>
              </a:spcBef>
              <a:spcAft>
                <a:spcPts val="1200"/>
              </a:spcAft>
            </a:pPr>
            <a:r>
              <a:rPr lang="en-CA" sz="1500" dirty="0" smtClean="0"/>
              <a:t>Campbell, W., Missiuna, C., Rivard, L. et Pollock, N. (2012). “Support for everyone”: Experiences of occupational therapists delivering a new model of school-based service. CJOT, 79 (1), 51-59.</a:t>
            </a:r>
          </a:p>
          <a:p>
            <a:pPr>
              <a:spcBef>
                <a:spcPts val="0"/>
              </a:spcBef>
              <a:spcAft>
                <a:spcPts val="1200"/>
              </a:spcAft>
            </a:pPr>
            <a:r>
              <a:rPr lang="en-CA" sz="1500" dirty="0" smtClean="0"/>
              <a:t>Sayers, B.R. (2008). Collaboration in School Settings: A Critical Appraisal of the Topic. Journal of Occupational Therapy, Schools, &amp; Early Intervention, 1: 170-179.</a:t>
            </a:r>
          </a:p>
          <a:p>
            <a:pPr>
              <a:spcBef>
                <a:spcPts val="0"/>
              </a:spcBef>
              <a:spcAft>
                <a:spcPts val="1200"/>
              </a:spcAft>
            </a:pPr>
            <a:r>
              <a:rPr lang="en-CA" sz="1500" dirty="0" smtClean="0"/>
              <a:t>Workshop workbook, OEQ 2-day workshop for occupational therapists, developed and given by S. Janelle, erg., M.Sc. From 2013-2015.</a:t>
            </a:r>
          </a:p>
          <a:p>
            <a:pPr marL="0" indent="0">
              <a:buNone/>
            </a:pPr>
            <a:endParaRPr lang="en-CA" sz="1800" dirty="0"/>
          </a:p>
        </p:txBody>
      </p:sp>
    </p:spTree>
    <p:extLst>
      <p:ext uri="{BB962C8B-B14F-4D97-AF65-F5344CB8AC3E}">
        <p14:creationId xmlns:p14="http://schemas.microsoft.com/office/powerpoint/2010/main" val="359499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55576" y="548680"/>
            <a:ext cx="7344816" cy="4968552"/>
          </a:xfrm>
        </p:spPr>
        <p:txBody>
          <a:bodyPr>
            <a:normAutofit/>
          </a:bodyPr>
          <a:lstStyle/>
          <a:p>
            <a:pPr marL="0" indent="0">
              <a:buNone/>
            </a:pPr>
            <a:r>
              <a:rPr lang="fr-FR" sz="1600" dirty="0" smtClean="0"/>
              <a:t>                                                      </a:t>
            </a:r>
            <a:endParaRPr lang="en-CA" sz="1600" dirty="0" smtClean="0"/>
          </a:p>
          <a:p>
            <a:pPr marL="0" indent="0" algn="ctr">
              <a:lnSpc>
                <a:spcPct val="150000"/>
              </a:lnSpc>
              <a:buNone/>
            </a:pPr>
            <a:endParaRPr lang="fr-FR" sz="1400" dirty="0" smtClean="0"/>
          </a:p>
          <a:p>
            <a:pPr marL="0" indent="0" algn="ctr">
              <a:lnSpc>
                <a:spcPct val="150000"/>
              </a:lnSpc>
              <a:buNone/>
            </a:pPr>
            <a:endParaRPr lang="fr-FR" sz="1400" dirty="0"/>
          </a:p>
          <a:p>
            <a:pPr marL="0" indent="0" algn="ctr">
              <a:lnSpc>
                <a:spcPct val="150000"/>
              </a:lnSpc>
              <a:buNone/>
            </a:pPr>
            <a:r>
              <a:rPr lang="fr-FR" sz="2000" b="1" dirty="0" smtClean="0">
                <a:effectLst>
                  <a:glow rad="139700">
                    <a:schemeClr val="accent1">
                      <a:satMod val="175000"/>
                      <a:alpha val="40000"/>
                    </a:schemeClr>
                  </a:glow>
                </a:effectLst>
              </a:rPr>
              <a:t>OCCUPATIONAL </a:t>
            </a:r>
            <a:r>
              <a:rPr lang="fr-FR" sz="2000" b="1" dirty="0">
                <a:effectLst>
                  <a:glow rad="139700">
                    <a:schemeClr val="accent1">
                      <a:satMod val="175000"/>
                      <a:alpha val="40000"/>
                    </a:schemeClr>
                  </a:glow>
                </a:effectLst>
              </a:rPr>
              <a:t>THERAPY </a:t>
            </a:r>
            <a:r>
              <a:rPr lang="fr-FR" sz="2000" b="1" dirty="0" smtClean="0">
                <a:effectLst>
                  <a:glow rad="139700">
                    <a:schemeClr val="accent1">
                      <a:satMod val="175000"/>
                      <a:alpha val="40000"/>
                    </a:schemeClr>
                  </a:glow>
                </a:effectLst>
              </a:rPr>
              <a:t>SERVICES</a:t>
            </a:r>
          </a:p>
          <a:p>
            <a:pPr marL="0" indent="0" algn="ctr">
              <a:lnSpc>
                <a:spcPct val="150000"/>
              </a:lnSpc>
              <a:buNone/>
            </a:pPr>
            <a:endParaRPr lang="fr-FR" sz="1400" dirty="0" smtClean="0"/>
          </a:p>
          <a:p>
            <a:pPr marL="0" indent="0" algn="ctr">
              <a:lnSpc>
                <a:spcPct val="150000"/>
              </a:lnSpc>
              <a:buNone/>
            </a:pPr>
            <a:endParaRPr lang="fr-FR" sz="1400" dirty="0" smtClean="0"/>
          </a:p>
          <a:p>
            <a:pPr marL="0" indent="0" algn="just">
              <a:lnSpc>
                <a:spcPct val="200000"/>
              </a:lnSpc>
              <a:buNone/>
            </a:pPr>
            <a:r>
              <a:rPr lang="en-CA" sz="1500" dirty="0" smtClean="0"/>
              <a:t>…aim at developing the baby/child/teen’s maximum autonomy in the performance of his/her daily occupations at </a:t>
            </a:r>
            <a:r>
              <a:rPr lang="en-CA" sz="1500" dirty="0"/>
              <a:t>home (in </a:t>
            </a:r>
            <a:r>
              <a:rPr lang="en-CA" sz="1500" dirty="0" smtClean="0"/>
              <a:t>self-care</a:t>
            </a:r>
            <a:r>
              <a:rPr lang="en-CA" sz="1500" dirty="0"/>
              <a:t>, </a:t>
            </a:r>
            <a:r>
              <a:rPr lang="en-CA" sz="1500" dirty="0" smtClean="0"/>
              <a:t>homework, play/leisure) </a:t>
            </a:r>
            <a:r>
              <a:rPr lang="en-CA" sz="1500" dirty="0"/>
              <a:t>and at school </a:t>
            </a:r>
            <a:r>
              <a:rPr lang="en-CA" sz="1500" dirty="0" smtClean="0"/>
              <a:t>(performance </a:t>
            </a:r>
            <a:r>
              <a:rPr lang="en-CA" sz="1500" dirty="0"/>
              <a:t>in handwriting, facilitating learning performance in all </a:t>
            </a:r>
            <a:r>
              <a:rPr lang="en-CA" sz="1500" dirty="0" smtClean="0"/>
              <a:t>subjects, organisation </a:t>
            </a:r>
            <a:r>
              <a:rPr lang="en-CA" sz="1500" dirty="0"/>
              <a:t>of school </a:t>
            </a:r>
            <a:r>
              <a:rPr lang="en-CA" sz="1500" dirty="0" smtClean="0"/>
              <a:t>bag, etc.) or in the community (group activities for work or leisure or volunteering).</a:t>
            </a:r>
          </a:p>
          <a:p>
            <a:pPr marL="0" indent="0" algn="ctr">
              <a:lnSpc>
                <a:spcPct val="150000"/>
              </a:lnSpc>
              <a:buNone/>
            </a:pPr>
            <a:endParaRPr lang="fr-FR" sz="1400" dirty="0" smtClean="0"/>
          </a:p>
          <a:p>
            <a:pPr marL="0" indent="0">
              <a:lnSpc>
                <a:spcPct val="150000"/>
              </a:lnSpc>
              <a:buNone/>
            </a:pPr>
            <a:endParaRPr lang="en-CA" sz="1600" dirty="0" smtClean="0"/>
          </a:p>
          <a:p>
            <a:pPr marL="0" indent="0">
              <a:lnSpc>
                <a:spcPct val="150000"/>
              </a:lnSpc>
              <a:buNone/>
            </a:pPr>
            <a:endParaRPr lang="fr-FR" sz="1600" dirty="0"/>
          </a:p>
          <a:p>
            <a:pPr marL="0" indent="0">
              <a:buNone/>
            </a:pPr>
            <a:endParaRPr lang="fr-FR" sz="1600" dirty="0" smtClean="0"/>
          </a:p>
        </p:txBody>
      </p:sp>
      <p:pic>
        <p:nvPicPr>
          <p:cNvPr id="1026"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1124744"/>
            <a:ext cx="504056" cy="76727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67544" y="548680"/>
            <a:ext cx="7992888" cy="56166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389220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7142" y="1052736"/>
            <a:ext cx="6999234" cy="4929411"/>
          </a:xfrm>
        </p:spPr>
        <p:txBody>
          <a:bodyPr>
            <a:normAutofit/>
          </a:bodyPr>
          <a:lstStyle/>
          <a:p>
            <a:endParaRPr lang="en-CA" sz="1800" i="1" dirty="0" smtClean="0"/>
          </a:p>
          <a:p>
            <a:pPr marL="0" indent="0" algn="just">
              <a:buNone/>
            </a:pPr>
            <a:endParaRPr lang="en-CA" sz="1800" dirty="0" smtClean="0"/>
          </a:p>
          <a:p>
            <a:pPr marL="0" indent="0" algn="just">
              <a:buNone/>
            </a:pPr>
            <a:endParaRPr lang="en-CA" sz="1800" dirty="0"/>
          </a:p>
          <a:p>
            <a:pPr marL="0" indent="0" algn="just">
              <a:buNone/>
            </a:pPr>
            <a:endParaRPr lang="en-CA" sz="1800" dirty="0" smtClean="0"/>
          </a:p>
          <a:p>
            <a:pPr marL="0" indent="0" algn="just">
              <a:buNone/>
            </a:pPr>
            <a:endParaRPr lang="en-CA" sz="1800" dirty="0"/>
          </a:p>
          <a:p>
            <a:pPr marL="0" indent="0" algn="just">
              <a:buNone/>
            </a:pPr>
            <a:endParaRPr lang="en-CA" sz="1800" dirty="0" smtClean="0"/>
          </a:p>
          <a:p>
            <a:pPr>
              <a:lnSpc>
                <a:spcPct val="200000"/>
              </a:lnSpc>
            </a:pPr>
            <a:r>
              <a:rPr lang="en-CA" sz="1500" dirty="0" smtClean="0"/>
              <a:t>Offered in various environment : HOME, SCHOOL, COMMUNITY.</a:t>
            </a:r>
          </a:p>
          <a:p>
            <a:pPr marL="0" indent="0">
              <a:lnSpc>
                <a:spcPct val="200000"/>
              </a:lnSpc>
              <a:buNone/>
            </a:pPr>
            <a:endParaRPr lang="en-CA" sz="1500" dirty="0" smtClean="0"/>
          </a:p>
          <a:p>
            <a:pPr>
              <a:lnSpc>
                <a:spcPct val="150000"/>
              </a:lnSpc>
            </a:pPr>
            <a:r>
              <a:rPr lang="en-CA" sz="1500" dirty="0" smtClean="0"/>
              <a:t>Evaluation 	intervention plan 	implemented in the most appropriate 				environment for an optimal outcome.</a:t>
            </a:r>
          </a:p>
          <a:p>
            <a:pPr>
              <a:lnSpc>
                <a:spcPct val="150000"/>
              </a:lnSpc>
            </a:pPr>
            <a:endParaRPr lang="en-CA" sz="1500" dirty="0" smtClean="0"/>
          </a:p>
          <a:p>
            <a:pPr>
              <a:lnSpc>
                <a:spcPct val="150000"/>
              </a:lnSpc>
            </a:pPr>
            <a:r>
              <a:rPr lang="en-CA" sz="1500" dirty="0" smtClean="0"/>
              <a:t>Services also provided remotely </a:t>
            </a:r>
            <a:r>
              <a:rPr lang="en-CA" sz="1500" b="1" dirty="0" smtClean="0"/>
              <a:t>via technology </a:t>
            </a:r>
            <a:r>
              <a:rPr lang="en-CA" sz="1500" dirty="0" smtClean="0"/>
              <a:t>for people who cannot easily access OT expertise.</a:t>
            </a:r>
            <a:endParaRPr lang="fr-FR" sz="1500" dirty="0" smtClean="0"/>
          </a:p>
        </p:txBody>
      </p:sp>
      <p:sp>
        <p:nvSpPr>
          <p:cNvPr id="5" name="Titre 4"/>
          <p:cNvSpPr>
            <a:spLocks noGrp="1"/>
          </p:cNvSpPr>
          <p:nvPr>
            <p:ph type="title"/>
          </p:nvPr>
        </p:nvSpPr>
        <p:spPr>
          <a:xfrm>
            <a:off x="755576" y="980727"/>
            <a:ext cx="7560840" cy="1570186"/>
          </a:xfrm>
        </p:spPr>
        <p:style>
          <a:lnRef idx="2">
            <a:schemeClr val="accent5"/>
          </a:lnRef>
          <a:fillRef idx="1">
            <a:schemeClr val="lt1"/>
          </a:fillRef>
          <a:effectRef idx="0">
            <a:schemeClr val="accent5"/>
          </a:effectRef>
          <a:fontRef idx="minor">
            <a:schemeClr val="dk1"/>
          </a:fontRef>
        </p:style>
        <p:txBody>
          <a:bodyPr>
            <a:normAutofit/>
          </a:bodyPr>
          <a:lstStyle/>
          <a:p>
            <a:r>
              <a:rPr lang="fr-CA" sz="2000" b="1" dirty="0" smtClean="0">
                <a:ln w="12700">
                  <a:solidFill>
                    <a:schemeClr val="tx2">
                      <a:satMod val="155000"/>
                    </a:schemeClr>
                  </a:solidFill>
                  <a:prstDash val="solid"/>
                </a:ln>
                <a:solidFill>
                  <a:schemeClr val="tx2">
                    <a:lumMod val="60000"/>
                    <a:lumOff val="40000"/>
                  </a:schemeClr>
                </a:solidFill>
                <a:effectLst>
                  <a:outerShdw blurRad="41275" dist="20320" dir="1800000" algn="tl" rotWithShape="0">
                    <a:srgbClr val="000000">
                      <a:alpha val="40000"/>
                    </a:srgbClr>
                  </a:outerShdw>
                </a:effectLst>
              </a:rPr>
              <a:t>OCCUPATIONAL THERAPY SERVICES : </a:t>
            </a:r>
            <a:endParaRPr lang="en-CA" sz="2000" b="1" dirty="0">
              <a:solidFill>
                <a:schemeClr val="tx2">
                  <a:lumMod val="60000"/>
                  <a:lumOff val="40000"/>
                </a:schemeClr>
              </a:solidFill>
            </a:endParaRPr>
          </a:p>
        </p:txBody>
      </p:sp>
      <p:pic>
        <p:nvPicPr>
          <p:cNvPr id="7"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3896" y="1340768"/>
            <a:ext cx="374498" cy="570061"/>
          </a:xfrm>
          <a:prstGeom prst="rect">
            <a:avLst/>
          </a:prstGeom>
          <a:noFill/>
          <a:extLst>
            <a:ext uri="{909E8E84-426E-40DD-AFC4-6F175D3DCCD1}">
              <a14:hiddenFill xmlns:a14="http://schemas.microsoft.com/office/drawing/2010/main">
                <a:solidFill>
                  <a:srgbClr val="FFFFFF"/>
                </a:solidFill>
              </a14:hiddenFill>
            </a:ext>
          </a:extLst>
        </p:spPr>
      </p:pic>
      <p:sp>
        <p:nvSpPr>
          <p:cNvPr id="6" name="Flèche droite 5"/>
          <p:cNvSpPr/>
          <p:nvPr/>
        </p:nvSpPr>
        <p:spPr>
          <a:xfrm>
            <a:off x="2474767" y="4221088"/>
            <a:ext cx="18002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lèche droite 7"/>
          <p:cNvSpPr/>
          <p:nvPr/>
        </p:nvSpPr>
        <p:spPr>
          <a:xfrm>
            <a:off x="4404077" y="4215553"/>
            <a:ext cx="18002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662136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7142" y="1052736"/>
            <a:ext cx="6999234" cy="4929411"/>
          </a:xfrm>
        </p:spPr>
        <p:txBody>
          <a:bodyPr>
            <a:normAutofit/>
          </a:bodyPr>
          <a:lstStyle/>
          <a:p>
            <a:endParaRPr lang="en-CA" sz="1800" i="1" dirty="0" smtClean="0"/>
          </a:p>
          <a:p>
            <a:pPr marL="0" indent="0" algn="just">
              <a:buNone/>
            </a:pPr>
            <a:endParaRPr lang="en-CA" sz="1800" dirty="0" smtClean="0"/>
          </a:p>
          <a:p>
            <a:pPr marL="0" indent="0" algn="just">
              <a:buNone/>
            </a:pPr>
            <a:endParaRPr lang="en-CA" sz="1800" dirty="0"/>
          </a:p>
          <a:p>
            <a:pPr marL="0" indent="0" algn="just">
              <a:buNone/>
            </a:pPr>
            <a:endParaRPr lang="en-CA" sz="1800" dirty="0" smtClean="0"/>
          </a:p>
          <a:p>
            <a:pPr marL="0" indent="0" algn="just">
              <a:buNone/>
            </a:pPr>
            <a:endParaRPr lang="en-CA" sz="1800" dirty="0"/>
          </a:p>
          <a:p>
            <a:pPr marL="0" indent="0" algn="just">
              <a:buNone/>
            </a:pPr>
            <a:endParaRPr lang="en-CA" sz="1800" dirty="0" smtClean="0"/>
          </a:p>
          <a:p>
            <a:pPr marL="0" indent="0" algn="just">
              <a:lnSpc>
                <a:spcPct val="150000"/>
              </a:lnSpc>
              <a:buNone/>
            </a:pPr>
            <a:r>
              <a:rPr lang="en-CA" sz="1500" dirty="0" smtClean="0"/>
              <a:t>…aim at improving the student’s performance of tasks, of learning situations and activities important for successful preschool/school functioning.</a:t>
            </a:r>
          </a:p>
          <a:p>
            <a:pPr marL="0" indent="0" algn="just">
              <a:lnSpc>
                <a:spcPct val="150000"/>
              </a:lnSpc>
              <a:buNone/>
            </a:pPr>
            <a:r>
              <a:rPr lang="en-CA" sz="1500" dirty="0" smtClean="0"/>
              <a:t> </a:t>
            </a:r>
          </a:p>
          <a:p>
            <a:pPr marL="0" indent="0" algn="just">
              <a:lnSpc>
                <a:spcPct val="150000"/>
              </a:lnSpc>
              <a:buNone/>
            </a:pPr>
            <a:r>
              <a:rPr lang="en-CA" sz="1500" dirty="0" smtClean="0"/>
              <a:t>The occupational therapist (OT) is concerned with ensuring an understanding of :</a:t>
            </a:r>
          </a:p>
          <a:p>
            <a:pPr algn="just">
              <a:lnSpc>
                <a:spcPct val="150000"/>
              </a:lnSpc>
            </a:pPr>
            <a:r>
              <a:rPr lang="en-CA" sz="1500" dirty="0" smtClean="0"/>
              <a:t>the </a:t>
            </a:r>
            <a:r>
              <a:rPr lang="en-CA" sz="1500" b="1" dirty="0" smtClean="0"/>
              <a:t>student’s </a:t>
            </a:r>
            <a:r>
              <a:rPr lang="en-CA" sz="1500" b="1" dirty="0"/>
              <a:t>skills and </a:t>
            </a:r>
            <a:r>
              <a:rPr lang="en-CA" sz="1500" b="1" dirty="0" smtClean="0"/>
              <a:t>abilities</a:t>
            </a:r>
          </a:p>
          <a:p>
            <a:pPr algn="just">
              <a:lnSpc>
                <a:spcPct val="150000"/>
              </a:lnSpc>
            </a:pPr>
            <a:r>
              <a:rPr lang="en-CA" sz="1500" dirty="0" smtClean="0"/>
              <a:t>the match between the student’s skills and abilities and the </a:t>
            </a:r>
            <a:r>
              <a:rPr lang="en-CA" sz="1500" b="1" dirty="0" smtClean="0"/>
              <a:t>expectations</a:t>
            </a:r>
            <a:r>
              <a:rPr lang="en-CA" sz="1500" dirty="0" smtClean="0"/>
              <a:t> placed on them in the learning environment.</a:t>
            </a:r>
          </a:p>
        </p:txBody>
      </p:sp>
      <p:sp>
        <p:nvSpPr>
          <p:cNvPr id="5" name="Titre 4"/>
          <p:cNvSpPr>
            <a:spLocks noGrp="1"/>
          </p:cNvSpPr>
          <p:nvPr>
            <p:ph type="title"/>
          </p:nvPr>
        </p:nvSpPr>
        <p:spPr>
          <a:xfrm>
            <a:off x="755576" y="980727"/>
            <a:ext cx="7560840" cy="1570186"/>
          </a:xfrm>
        </p:spPr>
        <p:style>
          <a:lnRef idx="2">
            <a:schemeClr val="accent5"/>
          </a:lnRef>
          <a:fillRef idx="1">
            <a:schemeClr val="lt1"/>
          </a:fillRef>
          <a:effectRef idx="0">
            <a:schemeClr val="accent5"/>
          </a:effectRef>
          <a:fontRef idx="minor">
            <a:schemeClr val="dk1"/>
          </a:fontRef>
        </p:style>
        <p:txBody>
          <a:bodyPr>
            <a:normAutofit fontScale="90000"/>
          </a:bodyPr>
          <a:lstStyle/>
          <a:p>
            <a:r>
              <a:rPr lang="en-CA" sz="2000" b="1" dirty="0" smtClean="0">
                <a:ln w="12700">
                  <a:solidFill>
                    <a:schemeClr val="tx2">
                      <a:satMod val="155000"/>
                    </a:schemeClr>
                  </a:solidFill>
                  <a:prstDash val="solid"/>
                </a:ln>
                <a:solidFill>
                  <a:schemeClr val="accent5">
                    <a:lumMod val="20000"/>
                    <a:lumOff val="80000"/>
                  </a:schemeClr>
                </a:solidFill>
                <a:effectLst>
                  <a:outerShdw blurRad="41275" dist="20320" dir="1800000" algn="tl" rotWithShape="0">
                    <a:srgbClr val="000000">
                      <a:alpha val="40000"/>
                    </a:srgbClr>
                  </a:outerShdw>
                </a:effectLst>
              </a:rPr>
              <a:t/>
            </a:r>
            <a:br>
              <a:rPr lang="en-CA" sz="2000" b="1" dirty="0" smtClean="0">
                <a:ln w="12700">
                  <a:solidFill>
                    <a:schemeClr val="tx2">
                      <a:satMod val="155000"/>
                    </a:schemeClr>
                  </a:solidFill>
                  <a:prstDash val="solid"/>
                </a:ln>
                <a:solidFill>
                  <a:schemeClr val="accent5">
                    <a:lumMod val="20000"/>
                    <a:lumOff val="80000"/>
                  </a:schemeClr>
                </a:solidFill>
                <a:effectLst>
                  <a:outerShdw blurRad="41275" dist="20320" dir="1800000" algn="tl" rotWithShape="0">
                    <a:srgbClr val="000000">
                      <a:alpha val="40000"/>
                    </a:srgbClr>
                  </a:outerShdw>
                </a:effectLst>
              </a:rPr>
            </a:br>
            <a:r>
              <a:rPr lang="en-CA" sz="2200" b="1" dirty="0">
                <a:solidFill>
                  <a:schemeClr val="tx1"/>
                </a:solidFill>
                <a:effectLst>
                  <a:glow rad="228600">
                    <a:schemeClr val="accent1">
                      <a:satMod val="175000"/>
                      <a:alpha val="40000"/>
                    </a:schemeClr>
                  </a:glow>
                </a:effectLst>
                <a:latin typeface="+mj-lt"/>
                <a:ea typeface="+mj-ea"/>
                <a:cs typeface="+mj-cs"/>
              </a:rPr>
              <a:t>OCCUPATIONAL THERAPY </a:t>
            </a:r>
            <a:r>
              <a:rPr lang="en-CA" sz="2200" b="1" dirty="0" smtClean="0">
                <a:solidFill>
                  <a:schemeClr val="tx1"/>
                </a:solidFill>
                <a:effectLst>
                  <a:glow rad="228600">
                    <a:schemeClr val="accent1">
                      <a:satMod val="175000"/>
                      <a:alpha val="40000"/>
                    </a:schemeClr>
                  </a:glow>
                </a:effectLst>
                <a:latin typeface="+mj-lt"/>
                <a:ea typeface="+mj-ea"/>
                <a:cs typeface="+mj-cs"/>
              </a:rPr>
              <a:t>SERVICES</a:t>
            </a:r>
            <a:r>
              <a:rPr lang="en-CA" sz="2200" b="1" dirty="0">
                <a:solidFill>
                  <a:schemeClr val="tx1"/>
                </a:solidFill>
                <a:effectLst>
                  <a:glow rad="228600">
                    <a:schemeClr val="accent1">
                      <a:satMod val="175000"/>
                      <a:alpha val="40000"/>
                    </a:schemeClr>
                  </a:glow>
                </a:effectLst>
                <a:latin typeface="+mj-lt"/>
                <a:ea typeface="+mj-ea"/>
                <a:cs typeface="+mj-cs"/>
              </a:rPr>
              <a:t/>
            </a:r>
            <a:br>
              <a:rPr lang="en-CA" sz="2200" b="1" dirty="0">
                <a:solidFill>
                  <a:schemeClr val="tx1"/>
                </a:solidFill>
                <a:effectLst>
                  <a:glow rad="228600">
                    <a:schemeClr val="accent1">
                      <a:satMod val="175000"/>
                      <a:alpha val="40000"/>
                    </a:schemeClr>
                  </a:glow>
                </a:effectLst>
                <a:latin typeface="+mj-lt"/>
                <a:ea typeface="+mj-ea"/>
                <a:cs typeface="+mj-cs"/>
              </a:rPr>
            </a:br>
            <a:r>
              <a:rPr lang="en-CA" sz="2200" b="1" dirty="0">
                <a:solidFill>
                  <a:schemeClr val="tx1"/>
                </a:solidFill>
                <a:effectLst>
                  <a:glow rad="228600">
                    <a:schemeClr val="accent1">
                      <a:satMod val="175000"/>
                      <a:alpha val="40000"/>
                    </a:schemeClr>
                  </a:glow>
                </a:effectLst>
                <a:latin typeface="+mj-lt"/>
                <a:ea typeface="+mj-ea"/>
                <a:cs typeface="+mj-cs"/>
              </a:rPr>
              <a:t/>
            </a:r>
            <a:br>
              <a:rPr lang="en-CA" sz="2200" b="1" dirty="0">
                <a:solidFill>
                  <a:schemeClr val="tx1"/>
                </a:solidFill>
                <a:effectLst>
                  <a:glow rad="228600">
                    <a:schemeClr val="accent1">
                      <a:satMod val="175000"/>
                      <a:alpha val="40000"/>
                    </a:schemeClr>
                  </a:glow>
                </a:effectLst>
                <a:latin typeface="+mj-lt"/>
                <a:ea typeface="+mj-ea"/>
                <a:cs typeface="+mj-cs"/>
              </a:rPr>
            </a:br>
            <a:r>
              <a:rPr lang="en-CA" sz="2200" b="1" dirty="0">
                <a:solidFill>
                  <a:schemeClr val="tx1"/>
                </a:solidFill>
                <a:effectLst>
                  <a:glow rad="228600">
                    <a:schemeClr val="accent1">
                      <a:satMod val="175000"/>
                      <a:alpha val="40000"/>
                    </a:schemeClr>
                  </a:glow>
                </a:effectLst>
                <a:latin typeface="+mj-lt"/>
                <a:ea typeface="+mj-ea"/>
                <a:cs typeface="+mj-cs"/>
              </a:rPr>
              <a:t>IN PRESCHOOLS AND IN THE SCHOOL SYSTEM </a:t>
            </a:r>
            <a:r>
              <a:rPr lang="en-CA" sz="2000" b="1" dirty="0">
                <a:solidFill>
                  <a:schemeClr val="tx1"/>
                </a:solidFill>
                <a:effectLst>
                  <a:glow rad="228600">
                    <a:schemeClr val="accent1">
                      <a:satMod val="175000"/>
                      <a:alpha val="40000"/>
                    </a:schemeClr>
                  </a:glow>
                </a:effectLst>
                <a:latin typeface="+mj-lt"/>
                <a:ea typeface="+mj-ea"/>
                <a:cs typeface="+mj-cs"/>
              </a:rPr>
              <a:t/>
            </a:r>
            <a:br>
              <a:rPr lang="en-CA" sz="2000" b="1" dirty="0">
                <a:solidFill>
                  <a:schemeClr val="tx1"/>
                </a:solidFill>
                <a:effectLst>
                  <a:glow rad="228600">
                    <a:schemeClr val="accent1">
                      <a:satMod val="175000"/>
                      <a:alpha val="40000"/>
                    </a:schemeClr>
                  </a:glow>
                </a:effectLst>
                <a:latin typeface="+mj-lt"/>
                <a:ea typeface="+mj-ea"/>
                <a:cs typeface="+mj-cs"/>
              </a:rPr>
            </a:br>
            <a:endParaRPr lang="en-CA" sz="2000" b="1" dirty="0">
              <a:solidFill>
                <a:schemeClr val="tx1"/>
              </a:solidFill>
              <a:effectLst>
                <a:glow rad="228600">
                  <a:schemeClr val="accent1">
                    <a:satMod val="175000"/>
                    <a:alpha val="40000"/>
                  </a:schemeClr>
                </a:glow>
              </a:effectLst>
              <a:latin typeface="+mj-lt"/>
              <a:ea typeface="+mj-ea"/>
              <a:cs typeface="+mj-cs"/>
            </a:endParaRPr>
          </a:p>
        </p:txBody>
      </p:sp>
      <p:pic>
        <p:nvPicPr>
          <p:cNvPr id="7"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0301" y="5952282"/>
            <a:ext cx="191193" cy="29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859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561468"/>
            <a:ext cx="7272808" cy="5891868"/>
          </a:xfrm>
        </p:spPr>
        <p:txBody>
          <a:bodyPr>
            <a:normAutofit fontScale="92500"/>
          </a:bodyPr>
          <a:lstStyle/>
          <a:p>
            <a:pPr marL="0" indent="0" algn="just">
              <a:lnSpc>
                <a:spcPct val="150000"/>
              </a:lnSpc>
              <a:buNone/>
            </a:pPr>
            <a:r>
              <a:rPr lang="en-CA" sz="1500" b="1" dirty="0" smtClean="0"/>
              <a:t> </a:t>
            </a:r>
            <a:r>
              <a:rPr lang="en-CA" sz="1600" b="1" dirty="0" smtClean="0"/>
              <a:t>SCHOOL RELATED DAILY OCCUPATIONS OF A STUDENT :</a:t>
            </a:r>
          </a:p>
          <a:p>
            <a:pPr lvl="1" algn="just">
              <a:lnSpc>
                <a:spcPct val="150000"/>
              </a:lnSpc>
            </a:pPr>
            <a:r>
              <a:rPr lang="en-CA" sz="1600" dirty="0" smtClean="0"/>
              <a:t>School related </a:t>
            </a:r>
            <a:r>
              <a:rPr lang="en-CA" sz="1600" b="1" dirty="0" smtClean="0"/>
              <a:t>self-care</a:t>
            </a:r>
            <a:r>
              <a:rPr lang="en-CA" sz="1600" dirty="0" smtClean="0"/>
              <a:t> activities (changing clothes, packing school bag, managing locker, managing lunch time, etc.)</a:t>
            </a:r>
          </a:p>
          <a:p>
            <a:pPr lvl="1" algn="just">
              <a:lnSpc>
                <a:spcPct val="150000"/>
              </a:lnSpc>
            </a:pPr>
            <a:r>
              <a:rPr lang="en-CA" sz="1600" b="1" dirty="0" smtClean="0"/>
              <a:t>Learning</a:t>
            </a:r>
            <a:r>
              <a:rPr lang="en-CA" sz="1600" dirty="0" smtClean="0"/>
              <a:t> and following the curriculum and doing homework</a:t>
            </a:r>
          </a:p>
          <a:p>
            <a:pPr lvl="1" algn="just">
              <a:lnSpc>
                <a:spcPct val="150000"/>
              </a:lnSpc>
            </a:pPr>
            <a:r>
              <a:rPr lang="en-CA" sz="1600" b="1" dirty="0" smtClean="0"/>
              <a:t>Play/leisure</a:t>
            </a:r>
            <a:r>
              <a:rPr lang="en-CA" sz="1600" dirty="0" smtClean="0"/>
              <a:t> including participation in physical education and recess times activities</a:t>
            </a:r>
          </a:p>
          <a:p>
            <a:pPr marL="0" indent="0" algn="just">
              <a:lnSpc>
                <a:spcPct val="150000"/>
              </a:lnSpc>
              <a:buNone/>
            </a:pPr>
            <a:endParaRPr lang="en-CA" sz="1600" dirty="0" smtClean="0"/>
          </a:p>
          <a:p>
            <a:pPr marL="0" indent="-180000" algn="just">
              <a:lnSpc>
                <a:spcPct val="150000"/>
              </a:lnSpc>
              <a:buNone/>
            </a:pPr>
            <a:r>
              <a:rPr lang="en-CA" sz="1600" dirty="0" smtClean="0"/>
              <a:t> </a:t>
            </a:r>
            <a:r>
              <a:rPr lang="en-CA" sz="1600" dirty="0" smtClean="0"/>
              <a:t>The </a:t>
            </a:r>
            <a:r>
              <a:rPr lang="en-CA" sz="1600" b="1" dirty="0" smtClean="0"/>
              <a:t>STUDENT’S PERFORMANCE </a:t>
            </a:r>
            <a:r>
              <a:rPr lang="en-CA" sz="1600" dirty="0" smtClean="0"/>
              <a:t>at the </a:t>
            </a:r>
            <a:r>
              <a:rPr lang="en-CA" sz="1600" b="1" dirty="0" smtClean="0"/>
              <a:t>motor, sensory, social and perceptual-cognitive level </a:t>
            </a:r>
            <a:r>
              <a:rPr lang="en-CA" sz="1600" dirty="0" smtClean="0"/>
              <a:t>will </a:t>
            </a:r>
            <a:r>
              <a:rPr lang="en-CA" sz="1600" dirty="0"/>
              <a:t> </a:t>
            </a:r>
            <a:r>
              <a:rPr lang="en-CA" sz="1600" dirty="0" smtClean="0"/>
              <a:t>impact the level of ease and autonomy demonstrated in accomplishing his school-related occupations.</a:t>
            </a:r>
          </a:p>
          <a:p>
            <a:pPr marL="0" indent="0" algn="just">
              <a:lnSpc>
                <a:spcPct val="150000"/>
              </a:lnSpc>
              <a:buNone/>
            </a:pPr>
            <a:endParaRPr lang="en-CA" sz="1600" dirty="0"/>
          </a:p>
          <a:p>
            <a:pPr marL="0" indent="0" algn="just">
              <a:lnSpc>
                <a:spcPct val="150000"/>
              </a:lnSpc>
              <a:buNone/>
            </a:pPr>
            <a:r>
              <a:rPr lang="en-CA" sz="1600" b="1" i="1" dirty="0" smtClean="0"/>
              <a:t>FOR </a:t>
            </a:r>
            <a:r>
              <a:rPr lang="en-CA" sz="1600" b="1" i="1" dirty="0" smtClean="0"/>
              <a:t>EXAMPLE :  </a:t>
            </a:r>
            <a:r>
              <a:rPr lang="en-CA" sz="1600" i="1" dirty="0" smtClean="0"/>
              <a:t>School performance in the areas of reading, writing and math, manipulation of pencils and scissors, performance in physical education, independence with self-care tasks and social integration are all dependent on adequate gross and fine motor skills, visual-motor integration and visual-perceptual skills.</a:t>
            </a:r>
          </a:p>
          <a:p>
            <a:pPr marL="0" indent="0">
              <a:buNone/>
            </a:pPr>
            <a:endParaRPr lang="fr-FR" sz="1600" dirty="0" smtClean="0"/>
          </a:p>
        </p:txBody>
      </p:sp>
      <p:pic>
        <p:nvPicPr>
          <p:cNvPr id="1026"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2025" y="620688"/>
            <a:ext cx="152048" cy="23144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2635" y="3198117"/>
            <a:ext cx="152048" cy="231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182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CA" sz="2200" b="1" dirty="0" smtClean="0"/>
              <a:t/>
            </a:r>
            <a:br>
              <a:rPr lang="en-CA" sz="2200" b="1" dirty="0" smtClean="0"/>
            </a:br>
            <a:r>
              <a:rPr lang="en-CA" sz="2200" b="1" dirty="0"/>
              <a:t/>
            </a:r>
            <a:br>
              <a:rPr lang="en-CA" sz="2200" b="1" dirty="0"/>
            </a:br>
            <a:r>
              <a:rPr lang="en-CA" sz="2200" b="1" u="sng" dirty="0">
                <a:effectLst>
                  <a:glow rad="228600">
                    <a:schemeClr val="accent1">
                      <a:satMod val="175000"/>
                      <a:alpha val="40000"/>
                    </a:schemeClr>
                  </a:glow>
                </a:effectLst>
              </a:rPr>
              <a:t>SERVICES FOR WHOM ?</a:t>
            </a:r>
            <a:br>
              <a:rPr lang="en-CA" sz="2200" b="1" u="sng" dirty="0">
                <a:effectLst>
                  <a:glow rad="228600">
                    <a:schemeClr val="accent1">
                      <a:satMod val="175000"/>
                      <a:alpha val="40000"/>
                    </a:schemeClr>
                  </a:glow>
                </a:effectLst>
              </a:rPr>
            </a:br>
            <a:endParaRPr lang="fr-CA" sz="2200" b="1" u="sng" dirty="0">
              <a:effectLst>
                <a:glow rad="228600">
                  <a:schemeClr val="accent1">
                    <a:satMod val="175000"/>
                    <a:alpha val="40000"/>
                  </a:schemeClr>
                </a:glow>
              </a:effectLst>
            </a:endParaRPr>
          </a:p>
        </p:txBody>
      </p:sp>
      <p:sp>
        <p:nvSpPr>
          <p:cNvPr id="3" name="Espace réservé du contenu 2"/>
          <p:cNvSpPr>
            <a:spLocks noGrp="1"/>
          </p:cNvSpPr>
          <p:nvPr>
            <p:ph idx="1"/>
          </p:nvPr>
        </p:nvSpPr>
        <p:spPr>
          <a:xfrm>
            <a:off x="683568" y="1340768"/>
            <a:ext cx="7488832" cy="4569371"/>
          </a:xfrm>
        </p:spPr>
        <p:txBody>
          <a:bodyPr>
            <a:normAutofit lnSpcReduction="10000"/>
          </a:bodyPr>
          <a:lstStyle/>
          <a:p>
            <a:pPr marL="0" indent="0">
              <a:buNone/>
            </a:pPr>
            <a:endParaRPr lang="en-CA" sz="1600" dirty="0" smtClean="0"/>
          </a:p>
          <a:p>
            <a:pPr marL="0" indent="0">
              <a:lnSpc>
                <a:spcPct val="150000"/>
              </a:lnSpc>
              <a:buNone/>
            </a:pPr>
            <a:r>
              <a:rPr lang="en-CA" sz="1500" dirty="0" smtClean="0"/>
              <a:t>Occupational Therapy services can </a:t>
            </a:r>
            <a:r>
              <a:rPr lang="en-CA" sz="1500" dirty="0"/>
              <a:t>contribute to the early detection or screening of </a:t>
            </a:r>
            <a:r>
              <a:rPr lang="en-CA" sz="1500" dirty="0" smtClean="0"/>
              <a:t>students</a:t>
            </a:r>
            <a:r>
              <a:rPr lang="en-CA" sz="1500" dirty="0"/>
              <a:t> </a:t>
            </a:r>
            <a:r>
              <a:rPr lang="en-CA" sz="1500" dirty="0" smtClean="0"/>
              <a:t>at school. OT services aim at helping students with a variety of underlying problems including:</a:t>
            </a:r>
          </a:p>
          <a:p>
            <a:pPr marL="0" indent="0">
              <a:buNone/>
            </a:pPr>
            <a:endParaRPr lang="en-CA" sz="1500" dirty="0" smtClean="0"/>
          </a:p>
          <a:p>
            <a:pPr>
              <a:buFont typeface="Wingdings" panose="05000000000000000000" pitchFamily="2" charset="2"/>
              <a:buChar char="ü"/>
            </a:pPr>
            <a:r>
              <a:rPr lang="en-CA" sz="1500" dirty="0" smtClean="0"/>
              <a:t>Physical disability: cerebral palsy, multiple disabilities</a:t>
            </a:r>
          </a:p>
          <a:p>
            <a:pPr>
              <a:buFont typeface="Wingdings" panose="05000000000000000000" pitchFamily="2" charset="2"/>
              <a:buChar char="ü"/>
            </a:pPr>
            <a:r>
              <a:rPr lang="en-CA" sz="1500" dirty="0"/>
              <a:t>Syndromes : Downs or other</a:t>
            </a:r>
          </a:p>
          <a:p>
            <a:pPr>
              <a:buFont typeface="Wingdings" panose="05000000000000000000" pitchFamily="2" charset="2"/>
              <a:buChar char="ü"/>
            </a:pPr>
            <a:r>
              <a:rPr lang="en-CA" sz="1500" dirty="0" smtClean="0"/>
              <a:t>Delays or disability : developmental</a:t>
            </a:r>
            <a:r>
              <a:rPr lang="en-CA" sz="1500" dirty="0"/>
              <a:t>, Intellectual, </a:t>
            </a:r>
            <a:r>
              <a:rPr lang="en-CA" sz="1500" dirty="0" smtClean="0"/>
              <a:t>Language, Visual, Auditory </a:t>
            </a:r>
          </a:p>
          <a:p>
            <a:pPr>
              <a:buFont typeface="Wingdings" panose="05000000000000000000" pitchFamily="2" charset="2"/>
              <a:buChar char="ü"/>
            </a:pPr>
            <a:r>
              <a:rPr lang="en-CA" sz="1500" dirty="0" smtClean="0"/>
              <a:t>Autism </a:t>
            </a:r>
            <a:r>
              <a:rPr lang="en-CA" sz="1500" dirty="0"/>
              <a:t>spectrum</a:t>
            </a:r>
          </a:p>
          <a:p>
            <a:pPr lvl="0">
              <a:buFont typeface="Wingdings" panose="05000000000000000000" pitchFamily="2" charset="2"/>
              <a:buChar char="ü"/>
            </a:pPr>
            <a:r>
              <a:rPr lang="en-CA" sz="1500" dirty="0" smtClean="0"/>
              <a:t>Attention problems</a:t>
            </a:r>
          </a:p>
          <a:p>
            <a:pPr lvl="0">
              <a:buFont typeface="Wingdings" panose="05000000000000000000" pitchFamily="2" charset="2"/>
              <a:buChar char="ü"/>
            </a:pPr>
            <a:r>
              <a:rPr lang="en-CA" sz="1500" dirty="0" smtClean="0"/>
              <a:t>Learning disabilities</a:t>
            </a:r>
          </a:p>
          <a:p>
            <a:pPr lvl="0">
              <a:buFont typeface="Wingdings" panose="05000000000000000000" pitchFamily="2" charset="2"/>
              <a:buChar char="ü"/>
            </a:pPr>
            <a:r>
              <a:rPr lang="en-CA" sz="1500" dirty="0" smtClean="0"/>
              <a:t>Mental health issues</a:t>
            </a:r>
          </a:p>
          <a:p>
            <a:pPr lvl="0">
              <a:buFont typeface="Wingdings" panose="05000000000000000000" pitchFamily="2" charset="2"/>
              <a:buChar char="ü"/>
            </a:pPr>
            <a:r>
              <a:rPr lang="en-CA" sz="1500" dirty="0" smtClean="0"/>
              <a:t>Sensory problems (often presents as non compliance or bad behaviour)</a:t>
            </a:r>
          </a:p>
          <a:p>
            <a:pPr lvl="0">
              <a:buFont typeface="Wingdings" panose="05000000000000000000" pitchFamily="2" charset="2"/>
              <a:buChar char="ü"/>
            </a:pPr>
            <a:r>
              <a:rPr lang="en-CA" sz="1500" dirty="0" smtClean="0"/>
              <a:t>Behaviour problems (is it sensory or </a:t>
            </a:r>
            <a:r>
              <a:rPr lang="en-CA" sz="1500" dirty="0"/>
              <a:t>behavior?) </a:t>
            </a:r>
            <a:endParaRPr lang="en-CA" sz="1500" dirty="0" smtClean="0"/>
          </a:p>
          <a:p>
            <a:pPr lvl="0">
              <a:buFont typeface="Wingdings" panose="05000000000000000000" pitchFamily="2" charset="2"/>
              <a:buChar char="ü"/>
            </a:pPr>
            <a:r>
              <a:rPr lang="en-CA" sz="1500" dirty="0" smtClean="0"/>
              <a:t>Motor </a:t>
            </a:r>
            <a:r>
              <a:rPr lang="en-CA" sz="1500" dirty="0"/>
              <a:t>coordination problems: poor performance in physical </a:t>
            </a:r>
            <a:r>
              <a:rPr lang="en-CA" sz="1500" dirty="0" smtClean="0"/>
              <a:t>education/gym, poor </a:t>
            </a:r>
            <a:r>
              <a:rPr lang="en-CA" sz="1500" dirty="0"/>
              <a:t>handwriting, poor organizational skills</a:t>
            </a:r>
          </a:p>
          <a:p>
            <a:pPr lvl="0">
              <a:buFont typeface="Wingdings" panose="05000000000000000000" pitchFamily="2" charset="2"/>
              <a:buChar char="ü"/>
            </a:pPr>
            <a:r>
              <a:rPr lang="en-CA" sz="1500" dirty="0"/>
              <a:t>Fine motor difficulties: difficulty to manipulate small objects to perform a </a:t>
            </a:r>
            <a:r>
              <a:rPr lang="en-CA" sz="1500" dirty="0" smtClean="0"/>
              <a:t>task</a:t>
            </a:r>
          </a:p>
          <a:p>
            <a:pPr lvl="0"/>
            <a:endParaRPr lang="en-CA" sz="1400" dirty="0" smtClean="0"/>
          </a:p>
          <a:p>
            <a:pPr lvl="0"/>
            <a:endParaRPr lang="en-CA" sz="1400" dirty="0"/>
          </a:p>
        </p:txBody>
      </p:sp>
      <p:pic>
        <p:nvPicPr>
          <p:cNvPr id="4"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96515" y="5877272"/>
            <a:ext cx="191193" cy="29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4007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5252" y="922350"/>
            <a:ext cx="7920880" cy="2132979"/>
          </a:xfrm>
        </p:spPr>
        <p:txBody>
          <a:bodyPr>
            <a:normAutofit fontScale="90000"/>
          </a:bodyPr>
          <a:lstStyle/>
          <a:p>
            <a:pPr>
              <a:lnSpc>
                <a:spcPct val="150000"/>
              </a:lnSpc>
              <a:spcAft>
                <a:spcPts val="600"/>
              </a:spcAft>
            </a:pPr>
            <a:r>
              <a:rPr lang="fr-FR" sz="2000" b="1" dirty="0"/>
              <a:t> </a:t>
            </a:r>
            <a:r>
              <a:rPr lang="fr-FR" sz="2000" b="1" dirty="0" smtClean="0">
                <a:effectLst>
                  <a:glow rad="228600">
                    <a:schemeClr val="accent1">
                      <a:satMod val="175000"/>
                      <a:alpha val="40000"/>
                    </a:schemeClr>
                  </a:glow>
                </a:effectLst>
              </a:rPr>
              <a:t>THE SCHOOL CURRICULUM</a:t>
            </a:r>
            <a:r>
              <a:rPr lang="fr-FR" sz="1600" b="1" dirty="0" smtClean="0"/>
              <a:t/>
            </a:r>
            <a:br>
              <a:rPr lang="fr-FR" sz="1600" b="1" dirty="0" smtClean="0"/>
            </a:br>
            <a:r>
              <a:rPr lang="fr-FR" sz="1600" b="1" dirty="0" smtClean="0"/>
              <a:t/>
            </a:r>
            <a:br>
              <a:rPr lang="fr-FR" sz="1600" b="1" dirty="0" smtClean="0"/>
            </a:br>
            <a:r>
              <a:rPr lang="fr-FR" sz="2400" b="1" dirty="0"/>
              <a:t> </a:t>
            </a:r>
            <a:r>
              <a:rPr lang="en-CA" sz="1800" b="1" dirty="0" smtClean="0"/>
              <a:t>Academic </a:t>
            </a:r>
            <a:r>
              <a:rPr lang="en-CA" sz="1800" b="1" dirty="0"/>
              <a:t>or functional curricula, the OT </a:t>
            </a:r>
            <a:r>
              <a:rPr lang="en-CA" sz="1800" b="1" dirty="0" smtClean="0"/>
              <a:t>supports the </a:t>
            </a:r>
            <a:r>
              <a:rPr lang="en-CA" sz="1800" b="1" dirty="0"/>
              <a:t>student </a:t>
            </a:r>
            <a:r>
              <a:rPr lang="en-CA" sz="1800" b="1" dirty="0" smtClean="0"/>
              <a:t>within </a:t>
            </a:r>
            <a:r>
              <a:rPr lang="en-CA" sz="1800" b="1" dirty="0"/>
              <a:t>the curriculum </a:t>
            </a:r>
            <a:r>
              <a:rPr lang="en-CA" sz="1800" b="1" dirty="0" smtClean="0"/>
              <a:t>he is </a:t>
            </a:r>
            <a:r>
              <a:rPr lang="en-CA" sz="1800" b="1" dirty="0"/>
              <a:t>involved in to optimize </a:t>
            </a:r>
            <a:r>
              <a:rPr lang="en-CA" sz="1800" b="1" dirty="0" smtClean="0"/>
              <a:t>his/her participation and his/her </a:t>
            </a:r>
            <a:r>
              <a:rPr lang="en-CA" sz="1800" b="1" dirty="0"/>
              <a:t>schooling success.</a:t>
            </a:r>
            <a:r>
              <a:rPr lang="en-CA" sz="2400" b="1" dirty="0"/>
              <a:t/>
            </a:r>
            <a:br>
              <a:rPr lang="en-CA" sz="2400" b="1" dirty="0"/>
            </a:br>
            <a:endParaRPr lang="en-CA" sz="2400" b="1" dirty="0"/>
          </a:p>
        </p:txBody>
      </p:sp>
      <p:sp>
        <p:nvSpPr>
          <p:cNvPr id="3" name="Espace réservé du contenu 2"/>
          <p:cNvSpPr>
            <a:spLocks noGrp="1"/>
          </p:cNvSpPr>
          <p:nvPr>
            <p:ph idx="1"/>
          </p:nvPr>
        </p:nvSpPr>
        <p:spPr>
          <a:xfrm>
            <a:off x="2267744" y="3933056"/>
            <a:ext cx="6336704" cy="2304256"/>
          </a:xfrm>
        </p:spPr>
        <p:txBody>
          <a:bodyPr>
            <a:noAutofit/>
          </a:bodyPr>
          <a:lstStyle/>
          <a:p>
            <a:pPr lvl="0"/>
            <a:endParaRPr lang="fr-FR" sz="1200" b="1" dirty="0" smtClean="0"/>
          </a:p>
          <a:p>
            <a:pPr lvl="0">
              <a:spcBef>
                <a:spcPts val="0"/>
              </a:spcBef>
              <a:spcAft>
                <a:spcPts val="1200"/>
              </a:spcAft>
            </a:pPr>
            <a:r>
              <a:rPr lang="fr-CA" sz="1500" i="1" dirty="0" smtClean="0"/>
              <a:t>PRESCHOOL EDUCATION</a:t>
            </a:r>
          </a:p>
          <a:p>
            <a:pPr lvl="0">
              <a:spcBef>
                <a:spcPts val="0"/>
              </a:spcBef>
              <a:spcAft>
                <a:spcPts val="1200"/>
              </a:spcAft>
            </a:pPr>
            <a:r>
              <a:rPr lang="fr-CA" sz="1500" i="1" dirty="0" smtClean="0"/>
              <a:t>ELEMENTARY SCHOOL EDUCATION</a:t>
            </a:r>
          </a:p>
          <a:p>
            <a:pPr lvl="0">
              <a:spcBef>
                <a:spcPts val="0"/>
              </a:spcBef>
              <a:spcAft>
                <a:spcPts val="1200"/>
              </a:spcAft>
            </a:pPr>
            <a:r>
              <a:rPr lang="fr-CA" sz="1500" i="1" dirty="0" smtClean="0"/>
              <a:t>HIGH SCHOOL EDUCATION</a:t>
            </a:r>
          </a:p>
          <a:p>
            <a:pPr lvl="0">
              <a:spcBef>
                <a:spcPts val="0"/>
              </a:spcBef>
              <a:spcAft>
                <a:spcPts val="1200"/>
              </a:spcAft>
            </a:pPr>
            <a:r>
              <a:rPr lang="fr-CA" sz="1500" i="1" dirty="0" smtClean="0"/>
              <a:t>ADAPTED CURRICULA, i.e.: </a:t>
            </a:r>
            <a:r>
              <a:rPr lang="fr-CA" sz="1500" dirty="0" smtClean="0"/>
              <a:t> for students with intellectual disabilities</a:t>
            </a:r>
          </a:p>
        </p:txBody>
      </p:sp>
      <p:pic>
        <p:nvPicPr>
          <p:cNvPr id="4"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4025764"/>
            <a:ext cx="248246" cy="2880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23528" y="332656"/>
            <a:ext cx="8424936" cy="33123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17923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59090" y="2492896"/>
            <a:ext cx="7345868" cy="3456384"/>
          </a:xfrm>
        </p:spPr>
        <p:txBody>
          <a:bodyPr>
            <a:normAutofit lnSpcReduction="10000"/>
          </a:bodyPr>
          <a:lstStyle/>
          <a:p>
            <a:pPr marL="0" indent="0" algn="just">
              <a:lnSpc>
                <a:spcPct val="150000"/>
              </a:lnSpc>
              <a:buNone/>
            </a:pPr>
            <a:r>
              <a:rPr lang="en-CA" sz="1500" b="1" dirty="0" smtClean="0"/>
              <a:t>OT EVALUATION aims at identifying the potential causes and contributors to the difficulties or </a:t>
            </a:r>
            <a:r>
              <a:rPr lang="en-CA" sz="1500" b="1" dirty="0"/>
              <a:t>delays </a:t>
            </a:r>
            <a:r>
              <a:rPr lang="en-CA" sz="1500" b="1" dirty="0" smtClean="0"/>
              <a:t>experienced by the student in his school performance. </a:t>
            </a:r>
          </a:p>
          <a:p>
            <a:pPr marL="0" indent="0" algn="just">
              <a:lnSpc>
                <a:spcPct val="150000"/>
              </a:lnSpc>
              <a:buNone/>
            </a:pPr>
            <a:endParaRPr lang="en-CA" sz="1500" b="1" dirty="0" smtClean="0"/>
          </a:p>
          <a:p>
            <a:pPr marL="0" indent="0" algn="just">
              <a:buNone/>
            </a:pPr>
            <a:endParaRPr lang="en-CA" sz="1500" dirty="0" smtClean="0"/>
          </a:p>
          <a:p>
            <a:pPr marL="0" indent="0" algn="just">
              <a:buNone/>
            </a:pPr>
            <a:r>
              <a:rPr lang="en-CA" sz="1500" u="sng" dirty="0" smtClean="0"/>
              <a:t>OT EVALUATION – different types of evaluation for different objectives</a:t>
            </a:r>
            <a:r>
              <a:rPr lang="en-CA" sz="1500" b="1" dirty="0" smtClean="0"/>
              <a:t>:</a:t>
            </a:r>
            <a:r>
              <a:rPr lang="en-CA" sz="1500" dirty="0" smtClean="0"/>
              <a:t> </a:t>
            </a:r>
          </a:p>
          <a:p>
            <a:pPr marL="0" indent="0" algn="just">
              <a:buNone/>
            </a:pPr>
            <a:endParaRPr lang="en-CA" sz="1500" dirty="0"/>
          </a:p>
          <a:p>
            <a:pPr marL="0" indent="0" algn="just">
              <a:buNone/>
            </a:pPr>
            <a:r>
              <a:rPr lang="en-CA" sz="1500" dirty="0" smtClean="0"/>
              <a:t>The OT can help in </a:t>
            </a:r>
            <a:r>
              <a:rPr lang="en-CA" sz="1500" b="1" dirty="0" smtClean="0"/>
              <a:t>detection, </a:t>
            </a:r>
            <a:r>
              <a:rPr lang="en-CA" sz="1500" dirty="0" smtClean="0"/>
              <a:t>in</a:t>
            </a:r>
            <a:r>
              <a:rPr lang="en-CA" sz="1500" b="1" dirty="0" smtClean="0"/>
              <a:t> screening </a:t>
            </a:r>
            <a:r>
              <a:rPr lang="en-CA" sz="1500" dirty="0" smtClean="0"/>
              <a:t>as well as provide </a:t>
            </a:r>
            <a:r>
              <a:rPr lang="en-CA" sz="1500" b="1" dirty="0" smtClean="0"/>
              <a:t>formal evaluation </a:t>
            </a:r>
            <a:r>
              <a:rPr lang="en-CA" sz="1500" dirty="0" smtClean="0"/>
              <a:t>of students.</a:t>
            </a:r>
          </a:p>
          <a:p>
            <a:pPr marL="0" indent="0" algn="just">
              <a:buNone/>
            </a:pPr>
            <a:endParaRPr lang="en-CA" sz="1500" dirty="0" smtClean="0"/>
          </a:p>
          <a:p>
            <a:pPr marL="0" indent="0" algn="just">
              <a:buNone/>
            </a:pPr>
            <a:r>
              <a:rPr lang="en-CA" sz="1500" b="1" dirty="0" smtClean="0"/>
              <a:t>Formal evaluation </a:t>
            </a:r>
            <a:r>
              <a:rPr lang="en-CA" sz="1500" dirty="0" smtClean="0"/>
              <a:t>can be done through various means including interview, observation in the classroom/environment, performance analysis and assessment with various tools (standardized or not) depending on the level of severity and complexity of the difficulties experienced by the student.</a:t>
            </a:r>
          </a:p>
          <a:p>
            <a:pPr marL="0" indent="0" algn="just">
              <a:buNone/>
            </a:pPr>
            <a:endParaRPr lang="fr-FR" sz="1800" dirty="0" smtClean="0"/>
          </a:p>
          <a:p>
            <a:pPr marL="0" indent="0">
              <a:buNone/>
            </a:pPr>
            <a:endParaRPr lang="fr-FR" sz="1800" dirty="0"/>
          </a:p>
        </p:txBody>
      </p:sp>
      <p:sp>
        <p:nvSpPr>
          <p:cNvPr id="5" name="Titre 4"/>
          <p:cNvSpPr>
            <a:spLocks noGrp="1"/>
          </p:cNvSpPr>
          <p:nvPr>
            <p:ph type="title"/>
          </p:nvPr>
        </p:nvSpPr>
        <p:spPr>
          <a:xfrm>
            <a:off x="395536" y="692696"/>
            <a:ext cx="8229600" cy="1296144"/>
          </a:xfrm>
        </p:spPr>
        <p:style>
          <a:lnRef idx="2">
            <a:schemeClr val="accent1"/>
          </a:lnRef>
          <a:fillRef idx="1">
            <a:schemeClr val="lt1"/>
          </a:fillRef>
          <a:effectRef idx="0">
            <a:schemeClr val="accent1"/>
          </a:effectRef>
          <a:fontRef idx="minor">
            <a:schemeClr val="dk1"/>
          </a:fontRef>
        </p:style>
        <p:txBody>
          <a:bodyPr>
            <a:normAutofit/>
          </a:bodyPr>
          <a:lstStyle/>
          <a:p>
            <a:r>
              <a:rPr lang="fr-CA" sz="2000" b="1" dirty="0">
                <a:solidFill>
                  <a:schemeClr val="tx1"/>
                </a:solidFill>
                <a:effectLst>
                  <a:glow rad="228600">
                    <a:schemeClr val="accent1">
                      <a:satMod val="175000"/>
                      <a:alpha val="40000"/>
                    </a:schemeClr>
                  </a:glow>
                </a:effectLst>
                <a:latin typeface="+mj-lt"/>
                <a:ea typeface="+mj-ea"/>
                <a:cs typeface="+mj-cs"/>
              </a:rPr>
              <a:t>OCCUPATIONAL THERAPY SERVICES IN SCHOOLS </a:t>
            </a:r>
            <a:br>
              <a:rPr lang="fr-CA" sz="2000" b="1" dirty="0">
                <a:solidFill>
                  <a:schemeClr val="tx1"/>
                </a:solidFill>
                <a:effectLst>
                  <a:glow rad="228600">
                    <a:schemeClr val="accent1">
                      <a:satMod val="175000"/>
                      <a:alpha val="40000"/>
                    </a:schemeClr>
                  </a:glow>
                </a:effectLst>
                <a:latin typeface="+mj-lt"/>
                <a:ea typeface="+mj-ea"/>
                <a:cs typeface="+mj-cs"/>
              </a:rPr>
            </a:br>
            <a:r>
              <a:rPr lang="fr-CA" sz="2000" b="1" dirty="0">
                <a:solidFill>
                  <a:schemeClr val="tx1"/>
                </a:solidFill>
                <a:effectLst>
                  <a:glow rad="228600">
                    <a:schemeClr val="accent1">
                      <a:satMod val="175000"/>
                      <a:alpha val="40000"/>
                    </a:schemeClr>
                  </a:glow>
                </a:effectLst>
                <a:latin typeface="+mj-lt"/>
                <a:ea typeface="+mj-ea"/>
                <a:cs typeface="+mj-cs"/>
              </a:rPr>
              <a:t/>
            </a:r>
            <a:br>
              <a:rPr lang="fr-CA" sz="2000" b="1" dirty="0">
                <a:solidFill>
                  <a:schemeClr val="tx1"/>
                </a:solidFill>
                <a:effectLst>
                  <a:glow rad="228600">
                    <a:schemeClr val="accent1">
                      <a:satMod val="175000"/>
                      <a:alpha val="40000"/>
                    </a:schemeClr>
                  </a:glow>
                </a:effectLst>
                <a:latin typeface="+mj-lt"/>
                <a:ea typeface="+mj-ea"/>
                <a:cs typeface="+mj-cs"/>
              </a:rPr>
            </a:br>
            <a:r>
              <a:rPr lang="fr-CA" sz="2000" b="1" dirty="0">
                <a:solidFill>
                  <a:schemeClr val="tx1"/>
                </a:solidFill>
                <a:effectLst>
                  <a:glow rad="228600">
                    <a:schemeClr val="accent1">
                      <a:satMod val="175000"/>
                      <a:alpha val="40000"/>
                    </a:schemeClr>
                  </a:glow>
                </a:effectLst>
                <a:latin typeface="+mj-lt"/>
                <a:ea typeface="+mj-ea"/>
                <a:cs typeface="+mj-cs"/>
              </a:rPr>
              <a:t>EVALUATION</a:t>
            </a:r>
            <a:endParaRPr lang="en-CA" sz="2000" b="1" dirty="0">
              <a:solidFill>
                <a:schemeClr val="tx1"/>
              </a:solidFill>
              <a:effectLst>
                <a:glow rad="228600">
                  <a:schemeClr val="accent1">
                    <a:satMod val="175000"/>
                    <a:alpha val="40000"/>
                  </a:schemeClr>
                </a:glow>
              </a:effectLst>
              <a:latin typeface="+mj-lt"/>
              <a:ea typeface="+mj-ea"/>
              <a:cs typeface="+mj-cs"/>
            </a:endParaRPr>
          </a:p>
        </p:txBody>
      </p:sp>
      <p:pic>
        <p:nvPicPr>
          <p:cNvPr id="6"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8171" y="1425977"/>
            <a:ext cx="199728" cy="304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460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3568" y="1772816"/>
            <a:ext cx="7632847" cy="4608512"/>
          </a:xfrm>
        </p:spPr>
        <p:txBody>
          <a:bodyPr>
            <a:normAutofit fontScale="92500"/>
          </a:bodyPr>
          <a:lstStyle/>
          <a:p>
            <a:pPr marL="0" indent="0" algn="just">
              <a:lnSpc>
                <a:spcPct val="110000"/>
              </a:lnSpc>
              <a:buNone/>
            </a:pPr>
            <a:r>
              <a:rPr lang="en-CA" sz="1500" b="1" dirty="0" smtClean="0"/>
              <a:t>OT </a:t>
            </a:r>
            <a:r>
              <a:rPr lang="en-CA" sz="1500" b="1" dirty="0"/>
              <a:t>INTERVENTION is based on the evaluation results and targeted intervention objectives </a:t>
            </a:r>
            <a:r>
              <a:rPr lang="en-CA" sz="1500" b="1" dirty="0" smtClean="0"/>
              <a:t>identified to </a:t>
            </a:r>
            <a:r>
              <a:rPr lang="en-CA" sz="1500" b="1" dirty="0"/>
              <a:t>help the student resume his progress using strategies provided to the student, to the educators, and to other people who support him/her.</a:t>
            </a:r>
          </a:p>
          <a:p>
            <a:pPr marL="0" indent="0" algn="just">
              <a:buNone/>
            </a:pPr>
            <a:endParaRPr lang="en-CA" sz="1600" u="sng" dirty="0"/>
          </a:p>
          <a:p>
            <a:pPr marL="0" indent="0" algn="just">
              <a:spcAft>
                <a:spcPts val="600"/>
              </a:spcAft>
              <a:buNone/>
            </a:pPr>
            <a:r>
              <a:rPr lang="en-CA" sz="1500" u="sng" dirty="0" smtClean="0"/>
              <a:t>OT INTERVENTION </a:t>
            </a:r>
            <a:r>
              <a:rPr lang="en-CA" sz="1500" dirty="0" smtClean="0"/>
              <a:t>: </a:t>
            </a:r>
          </a:p>
          <a:p>
            <a:pPr lvl="1" algn="just">
              <a:spcAft>
                <a:spcPts val="1200"/>
              </a:spcAft>
            </a:pPr>
            <a:r>
              <a:rPr lang="en-CA" sz="1500" dirty="0" smtClean="0"/>
              <a:t>Aims </a:t>
            </a:r>
            <a:r>
              <a:rPr lang="en-CA" sz="1500" b="1" dirty="0" smtClean="0"/>
              <a:t>to </a:t>
            </a:r>
            <a:r>
              <a:rPr lang="en-CA" sz="1500" b="1" dirty="0"/>
              <a:t>improve, restore, maintain or prevent deterioration </a:t>
            </a:r>
            <a:r>
              <a:rPr lang="en-CA" sz="1500" dirty="0"/>
              <a:t>in the skills required for functioning in the school </a:t>
            </a:r>
            <a:r>
              <a:rPr lang="en-CA" sz="1500" dirty="0" smtClean="0"/>
              <a:t>environment</a:t>
            </a:r>
          </a:p>
          <a:p>
            <a:pPr lvl="1" algn="just">
              <a:spcAft>
                <a:spcPts val="1200"/>
              </a:spcAft>
            </a:pPr>
            <a:r>
              <a:rPr lang="en-CA" sz="1500" dirty="0" smtClean="0"/>
              <a:t>The school </a:t>
            </a:r>
            <a:r>
              <a:rPr lang="en-CA" sz="1500" b="1" dirty="0" smtClean="0"/>
              <a:t>curriculum</a:t>
            </a:r>
            <a:r>
              <a:rPr lang="en-CA" sz="1500" dirty="0" smtClean="0"/>
              <a:t> : with either an academic </a:t>
            </a:r>
            <a:r>
              <a:rPr lang="en-CA" sz="1500" dirty="0"/>
              <a:t>or functional curricula, the OT works </a:t>
            </a:r>
            <a:r>
              <a:rPr lang="en-CA" sz="1500" dirty="0" smtClean="0"/>
              <a:t>with </a:t>
            </a:r>
            <a:r>
              <a:rPr lang="en-CA" sz="1500" dirty="0"/>
              <a:t>the </a:t>
            </a:r>
            <a:r>
              <a:rPr lang="en-CA" sz="1500" dirty="0" smtClean="0"/>
              <a:t>student </a:t>
            </a:r>
            <a:r>
              <a:rPr lang="en-CA" sz="1500" dirty="0"/>
              <a:t>to optimize </a:t>
            </a:r>
            <a:r>
              <a:rPr lang="en-CA" sz="1500" dirty="0" smtClean="0"/>
              <a:t>his/her participation </a:t>
            </a:r>
            <a:r>
              <a:rPr lang="en-CA" sz="1500" dirty="0"/>
              <a:t>and schooling success</a:t>
            </a:r>
            <a:endParaRPr lang="en-CA" sz="1500" dirty="0" smtClean="0"/>
          </a:p>
          <a:p>
            <a:pPr lvl="1" algn="just">
              <a:spcAft>
                <a:spcPts val="1200"/>
              </a:spcAft>
            </a:pPr>
            <a:r>
              <a:rPr lang="en-CA" sz="1500" dirty="0" smtClean="0"/>
              <a:t>Can be done through </a:t>
            </a:r>
            <a:r>
              <a:rPr lang="en-CA" sz="1500" b="1" dirty="0" smtClean="0"/>
              <a:t>education</a:t>
            </a:r>
            <a:r>
              <a:rPr lang="en-CA" sz="1500" dirty="0" smtClean="0"/>
              <a:t> (workshops) of the educators, support works, parents, etc. on various strategies to use for the benefit of the student for optimal schooling success</a:t>
            </a:r>
          </a:p>
          <a:p>
            <a:pPr lvl="1" algn="just">
              <a:spcAft>
                <a:spcPts val="1200"/>
              </a:spcAft>
            </a:pPr>
            <a:r>
              <a:rPr lang="en-CA" sz="1500" dirty="0" smtClean="0"/>
              <a:t>Can be done through </a:t>
            </a:r>
            <a:r>
              <a:rPr lang="en-CA" sz="1500" b="1" dirty="0" smtClean="0"/>
              <a:t>collaborative consultation with the teacher</a:t>
            </a:r>
          </a:p>
          <a:p>
            <a:pPr lvl="1" algn="just"/>
            <a:r>
              <a:rPr lang="en-CA" sz="1500" b="1" dirty="0" smtClean="0"/>
              <a:t>Intervention in the environment for best outcomes:</a:t>
            </a:r>
            <a:r>
              <a:rPr lang="en-CA" sz="1500" dirty="0" smtClean="0"/>
              <a:t> Can be done directly in the classroom along with the teacher and with the whole class, a subgroup of students or a specific student; which ever setting the OT and teacher have identified as most beneficial for all concerned</a:t>
            </a:r>
          </a:p>
          <a:p>
            <a:pPr marL="0" indent="0">
              <a:buNone/>
            </a:pPr>
            <a:endParaRPr lang="fr-FR" sz="1800" dirty="0" smtClean="0"/>
          </a:p>
          <a:p>
            <a:pPr marL="0" indent="0" algn="just">
              <a:buNone/>
            </a:pPr>
            <a:endParaRPr lang="fr-CA" dirty="0"/>
          </a:p>
        </p:txBody>
      </p:sp>
      <p:sp>
        <p:nvSpPr>
          <p:cNvPr id="5" name="Titre 4"/>
          <p:cNvSpPr>
            <a:spLocks noGrp="1"/>
          </p:cNvSpPr>
          <p:nvPr>
            <p:ph type="title"/>
          </p:nvPr>
        </p:nvSpPr>
        <p:spPr>
          <a:xfrm>
            <a:off x="395536" y="453224"/>
            <a:ext cx="8229600" cy="1143000"/>
          </a:xfrm>
        </p:spPr>
        <p:txBody>
          <a:bodyPr>
            <a:normAutofit/>
          </a:bodyPr>
          <a:lstStyle/>
          <a:p>
            <a:r>
              <a:rPr lang="fr-CA" sz="2000" b="1" dirty="0">
                <a:effectLst>
                  <a:glow rad="228600">
                    <a:schemeClr val="accent1">
                      <a:satMod val="175000"/>
                      <a:alpha val="40000"/>
                    </a:schemeClr>
                  </a:glow>
                </a:effectLst>
              </a:rPr>
              <a:t>OCCUPATIONAL THERAPY SERVICES IN SCHOOLS</a:t>
            </a:r>
            <a:br>
              <a:rPr lang="fr-CA" sz="2000" b="1" dirty="0">
                <a:effectLst>
                  <a:glow rad="228600">
                    <a:schemeClr val="accent1">
                      <a:satMod val="175000"/>
                      <a:alpha val="40000"/>
                    </a:schemeClr>
                  </a:glow>
                </a:effectLst>
              </a:rPr>
            </a:br>
            <a:r>
              <a:rPr lang="fr-CA" sz="2000" b="1" dirty="0">
                <a:effectLst>
                  <a:glow rad="228600">
                    <a:schemeClr val="accent1">
                      <a:satMod val="175000"/>
                      <a:alpha val="40000"/>
                    </a:schemeClr>
                  </a:glow>
                </a:effectLst>
              </a:rPr>
              <a:t/>
            </a:r>
            <a:br>
              <a:rPr lang="fr-CA" sz="2000" b="1" dirty="0">
                <a:effectLst>
                  <a:glow rad="228600">
                    <a:schemeClr val="accent1">
                      <a:satMod val="175000"/>
                      <a:alpha val="40000"/>
                    </a:schemeClr>
                  </a:glow>
                </a:effectLst>
              </a:rPr>
            </a:br>
            <a:r>
              <a:rPr lang="fr-CA" sz="2000" b="1" dirty="0">
                <a:effectLst>
                  <a:glow rad="228600">
                    <a:schemeClr val="accent1">
                      <a:satMod val="175000"/>
                      <a:alpha val="40000"/>
                    </a:schemeClr>
                  </a:glow>
                </a:effectLst>
              </a:rPr>
              <a:t>INTERVENTION</a:t>
            </a:r>
            <a:endParaRPr lang="en-CA" sz="2000" b="1" dirty="0">
              <a:effectLst>
                <a:glow rad="228600">
                  <a:schemeClr val="accent1">
                    <a:satMod val="175000"/>
                    <a:alpha val="40000"/>
                  </a:schemeClr>
                </a:glow>
              </a:effectLst>
            </a:endParaRPr>
          </a:p>
        </p:txBody>
      </p:sp>
      <p:pic>
        <p:nvPicPr>
          <p:cNvPr id="6" name="Picture 2" descr="C:\Users\Sylvie\AppData\Local\Microsoft\Windows\Temporary Internet Files\Content.IE5\BWERELTS\pencil-23419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24480" y="1125167"/>
            <a:ext cx="152416" cy="2320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55576" y="404664"/>
            <a:ext cx="7560840" cy="122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122677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1268</TotalTime>
  <Words>1879</Words>
  <Application>Microsoft Office PowerPoint</Application>
  <PresentationFormat>Affichage à l'écran (4:3)</PresentationFormat>
  <Paragraphs>172</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Présentation PowerPoint</vt:lpstr>
      <vt:lpstr>Présentation PowerPoint</vt:lpstr>
      <vt:lpstr>OCCUPATIONAL THERAPY SERVICES : </vt:lpstr>
      <vt:lpstr> OCCUPATIONAL THERAPY SERVICES  IN PRESCHOOLS AND IN THE SCHOOL SYSTEM  </vt:lpstr>
      <vt:lpstr>Présentation PowerPoint</vt:lpstr>
      <vt:lpstr>  SERVICES FOR WHOM ? </vt:lpstr>
      <vt:lpstr> THE SCHOOL CURRICULUM   Academic or functional curricula, the OT supports the student within the curriculum he is involved in to optimize his/her participation and his/her schooling success. </vt:lpstr>
      <vt:lpstr>OCCUPATIONAL THERAPY SERVICES IN SCHOOLS   EVALUATION</vt:lpstr>
      <vt:lpstr>OCCUPATIONAL THERAPY SERVICES IN SCHOOLS  INTERVENTION</vt:lpstr>
      <vt:lpstr>Présentation PowerPoint</vt:lpstr>
      <vt:lpstr>CANADIAN RESEARCH STUDY :  Results of the application of the Partnering for Change model (P4C)  in Ontario schools in order to provide  SUPPORT FOR ALL STUDENTS IN NEED</vt:lpstr>
      <vt:lpstr>Reference for image : Asher, A. (2010).</vt:lpstr>
      <vt:lpstr>How occupational therapy makes a difference in the school system:   A summary of the literature   (Source: Sahagian Whalen, Canadian Association of Occupational Therapy, 2002)</vt:lpstr>
      <vt:lpstr> </vt:lpstr>
      <vt:lpstr>Sylvie Janelle, erg., M.Sc.   CONTINUING EDUCATION SERVICES  Conferences, Presentations, Workshops, Web exchanges  for school personnel and school administrators  </vt:lpstr>
      <vt:lpstr>CONTINUING EDUCATION TOPICS– Conferences, Presentations, Workshops, or Web exchanges</vt:lpstr>
      <vt:lpstr>CONTINUING EDUCATION – Conferences, Presentations, Workshops, or Web exchanges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Sylvie</dc:creator>
  <cp:lastModifiedBy>Sylvie</cp:lastModifiedBy>
  <cp:revision>191</cp:revision>
  <dcterms:created xsi:type="dcterms:W3CDTF">2017-10-09T14:43:01Z</dcterms:created>
  <dcterms:modified xsi:type="dcterms:W3CDTF">2018-01-16T16:44:20Z</dcterms:modified>
  <cp:contentStatus/>
</cp:coreProperties>
</file>